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0"/>
  </p:notesMasterIdLst>
  <p:sldIdLst>
    <p:sldId id="256" r:id="rId2"/>
    <p:sldId id="366" r:id="rId3"/>
    <p:sldId id="349" r:id="rId4"/>
    <p:sldId id="350" r:id="rId5"/>
    <p:sldId id="351" r:id="rId6"/>
    <p:sldId id="352" r:id="rId7"/>
    <p:sldId id="361" r:id="rId8"/>
    <p:sldId id="360" r:id="rId9"/>
    <p:sldId id="353" r:id="rId10"/>
    <p:sldId id="354" r:id="rId11"/>
    <p:sldId id="348" r:id="rId12"/>
    <p:sldId id="341" r:id="rId13"/>
    <p:sldId id="342" r:id="rId14"/>
    <p:sldId id="359" r:id="rId15"/>
    <p:sldId id="336" r:id="rId16"/>
    <p:sldId id="338" r:id="rId17"/>
    <p:sldId id="339" r:id="rId18"/>
    <p:sldId id="340" r:id="rId19"/>
    <p:sldId id="344" r:id="rId20"/>
    <p:sldId id="362" r:id="rId21"/>
    <p:sldId id="346" r:id="rId22"/>
    <p:sldId id="289" r:id="rId23"/>
    <p:sldId id="363" r:id="rId24"/>
    <p:sldId id="355" r:id="rId25"/>
    <p:sldId id="364" r:id="rId26"/>
    <p:sldId id="365" r:id="rId27"/>
    <p:sldId id="357" r:id="rId28"/>
    <p:sldId id="347" r:id="rId29"/>
  </p:sldIdLst>
  <p:sldSz cx="9144000" cy="5143500" type="screen16x9"/>
  <p:notesSz cx="6858000" cy="9144000"/>
  <p:embeddedFontLst>
    <p:embeddedFont>
      <p:font typeface="Be Vietnam" panose="020B0604020202020204" charset="0"/>
      <p:regular r:id="rId31"/>
    </p:embeddedFont>
    <p:embeddedFont>
      <p:font typeface="Be Vietnam Ultra-Bold" panose="020B0604020202020204" charset="0"/>
      <p:regular r:id="rId32"/>
    </p:embeddedFont>
    <p:embeddedFont>
      <p:font typeface="Canva Sans" panose="020B0604020202020204" charset="0"/>
      <p:regular r:id="rId33"/>
    </p:embeddedFont>
    <p:embeddedFont>
      <p:font typeface="Canva Sans Bold" panose="020B0604020202020204" charset="0"/>
      <p:regular r:id="rId34"/>
    </p:embeddedFont>
    <p:embeddedFont>
      <p:font typeface="Canva Sans Medium" panose="020B0604020202020204" charset="0"/>
      <p:regular r:id="rId35"/>
    </p:embeddedFont>
    <p:embeddedFont>
      <p:font typeface="Lato" panose="020F0502020204030203" pitchFamily="34" charset="0"/>
      <p:regular r:id="rId36"/>
      <p:bold r:id="rId37"/>
      <p:italic r:id="rId38"/>
      <p:boldItalic r:id="rId39"/>
    </p:embeddedFont>
    <p:embeddedFont>
      <p:font typeface="Neue Machina Ultra-Bold" panose="020B0604020202020204" charset="0"/>
      <p:regular r:id="rId40"/>
    </p:embeddedFont>
    <p:embeddedFont>
      <p:font typeface="Orbitron" panose="020B0604020202020204" charset="0"/>
      <p:regular r:id="rId41"/>
      <p:bold r:id="rId42"/>
    </p:embeddedFont>
    <p:embeddedFont>
      <p:font typeface="Wide Latin" panose="020A0A07050505020404" pitchFamily="18"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1E036B-7C45-4B3A-BDD6-E9E69C601FDB}">
  <a:tblStyle styleId="{801E036B-7C45-4B3A-BDD6-E9E69C601F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0947" autoAdjust="0"/>
  </p:normalViewPr>
  <p:slideViewPr>
    <p:cSldViewPr snapToGrid="0">
      <p:cViewPr varScale="1">
        <p:scale>
          <a:sx n="96" d="100"/>
          <a:sy n="96" d="100"/>
        </p:scale>
        <p:origin x="10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D1735-C13B-4FE3-8499-CC6DD05775D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F500F4F3-A5A8-4D7C-8CC2-AA7A5FAA48C4}">
      <dgm:prSet phldrT="[Text]"/>
      <dgm:spPr/>
      <dgm:t>
        <a:bodyPr/>
        <a:lstStyle/>
        <a:p>
          <a:r>
            <a:rPr lang="en-IN" dirty="0"/>
            <a:t>INPUT FROM USER</a:t>
          </a:r>
        </a:p>
      </dgm:t>
    </dgm:pt>
    <dgm:pt modelId="{533044C6-282C-4A3F-BAE4-F9D67BA6FA90}" type="parTrans" cxnId="{36089F0E-4A94-490E-B0DF-2C07A0D48DAF}">
      <dgm:prSet/>
      <dgm:spPr/>
      <dgm:t>
        <a:bodyPr/>
        <a:lstStyle/>
        <a:p>
          <a:endParaRPr lang="en-IN"/>
        </a:p>
      </dgm:t>
    </dgm:pt>
    <dgm:pt modelId="{0BFE37D9-95B9-4C1A-AFAB-1B13753D94EE}" type="sibTrans" cxnId="{36089F0E-4A94-490E-B0DF-2C07A0D48DAF}">
      <dgm:prSet/>
      <dgm:spPr/>
      <dgm:t>
        <a:bodyPr/>
        <a:lstStyle/>
        <a:p>
          <a:endParaRPr lang="en-IN"/>
        </a:p>
      </dgm:t>
    </dgm:pt>
    <dgm:pt modelId="{88A81629-A174-424E-A843-D4976E6B6B68}">
      <dgm:prSet phldrT="[Text]"/>
      <dgm:spPr/>
      <dgm:t>
        <a:bodyPr/>
        <a:lstStyle/>
        <a:p>
          <a:r>
            <a:rPr lang="en-IN" dirty="0"/>
            <a:t>AMBIENT TEMPERATURE</a:t>
          </a:r>
        </a:p>
      </dgm:t>
    </dgm:pt>
    <dgm:pt modelId="{59A2CB9C-1272-4BBC-ADC2-7124D6FD3D9D}" type="parTrans" cxnId="{FCF0CD3F-B6F2-460D-BE5E-2B57140F53B0}">
      <dgm:prSet/>
      <dgm:spPr/>
      <dgm:t>
        <a:bodyPr/>
        <a:lstStyle/>
        <a:p>
          <a:endParaRPr lang="en-IN"/>
        </a:p>
      </dgm:t>
    </dgm:pt>
    <dgm:pt modelId="{9C5C5A3E-D0C5-40E7-9FAB-71107278ACAF}" type="sibTrans" cxnId="{FCF0CD3F-B6F2-460D-BE5E-2B57140F53B0}">
      <dgm:prSet/>
      <dgm:spPr/>
      <dgm:t>
        <a:bodyPr/>
        <a:lstStyle/>
        <a:p>
          <a:endParaRPr lang="en-IN"/>
        </a:p>
      </dgm:t>
    </dgm:pt>
    <dgm:pt modelId="{1DC7CDA9-5559-413E-9340-4FB5A5AED17C}">
      <dgm:prSet phldrT="[Text]"/>
      <dgm:spPr/>
      <dgm:t>
        <a:bodyPr/>
        <a:lstStyle/>
        <a:p>
          <a:r>
            <a:rPr lang="en-IN" dirty="0"/>
            <a:t>MODULE TEMPERATURE</a:t>
          </a:r>
        </a:p>
      </dgm:t>
    </dgm:pt>
    <dgm:pt modelId="{AB81A710-4D64-4BF8-9C5D-6EA21C58B3D8}" type="parTrans" cxnId="{E6F39DCC-1D02-4F46-B9B1-7A75D26F0493}">
      <dgm:prSet/>
      <dgm:spPr/>
      <dgm:t>
        <a:bodyPr/>
        <a:lstStyle/>
        <a:p>
          <a:endParaRPr lang="en-IN"/>
        </a:p>
      </dgm:t>
    </dgm:pt>
    <dgm:pt modelId="{EB1D2095-3A9C-4D4B-BC45-2280DACD1C9E}" type="sibTrans" cxnId="{E6F39DCC-1D02-4F46-B9B1-7A75D26F0493}">
      <dgm:prSet/>
      <dgm:spPr/>
      <dgm:t>
        <a:bodyPr/>
        <a:lstStyle/>
        <a:p>
          <a:endParaRPr lang="en-IN"/>
        </a:p>
      </dgm:t>
    </dgm:pt>
    <dgm:pt modelId="{84D4A668-F938-4BFA-9A29-532386CB4127}">
      <dgm:prSet phldrT="[Text]"/>
      <dgm:spPr/>
      <dgm:t>
        <a:bodyPr/>
        <a:lstStyle/>
        <a:p>
          <a:r>
            <a:rPr lang="en-IN" dirty="0"/>
            <a:t>IRRADIATION</a:t>
          </a:r>
        </a:p>
      </dgm:t>
    </dgm:pt>
    <dgm:pt modelId="{EE3444C8-F9B9-4B11-916A-3E57CF19CE00}" type="parTrans" cxnId="{2384AADA-70D0-4DC8-8389-7E154A4923E3}">
      <dgm:prSet/>
      <dgm:spPr/>
      <dgm:t>
        <a:bodyPr/>
        <a:lstStyle/>
        <a:p>
          <a:endParaRPr lang="en-IN"/>
        </a:p>
      </dgm:t>
    </dgm:pt>
    <dgm:pt modelId="{7073ED13-689B-4E04-AAED-59E6C970A0B5}" type="sibTrans" cxnId="{2384AADA-70D0-4DC8-8389-7E154A4923E3}">
      <dgm:prSet/>
      <dgm:spPr/>
      <dgm:t>
        <a:bodyPr/>
        <a:lstStyle/>
        <a:p>
          <a:endParaRPr lang="en-IN"/>
        </a:p>
      </dgm:t>
    </dgm:pt>
    <dgm:pt modelId="{AF81CB09-5CAC-4182-9260-ADEC3CD04EBA}">
      <dgm:prSet phldrT="[Text]"/>
      <dgm:spPr/>
      <dgm:t>
        <a:bodyPr/>
        <a:lstStyle/>
        <a:p>
          <a:r>
            <a:rPr lang="en-IN" dirty="0"/>
            <a:t>TIME</a:t>
          </a:r>
        </a:p>
      </dgm:t>
    </dgm:pt>
    <dgm:pt modelId="{0D88FDF8-AB67-4A36-B3E3-82A5731C6449}" type="parTrans" cxnId="{C220C205-E0F9-4B52-9A86-14E4BB3B7764}">
      <dgm:prSet/>
      <dgm:spPr/>
      <dgm:t>
        <a:bodyPr/>
        <a:lstStyle/>
        <a:p>
          <a:endParaRPr lang="en-IN"/>
        </a:p>
      </dgm:t>
    </dgm:pt>
    <dgm:pt modelId="{22864E3C-4AB9-46A3-917D-80F40E113918}" type="sibTrans" cxnId="{C220C205-E0F9-4B52-9A86-14E4BB3B7764}">
      <dgm:prSet/>
      <dgm:spPr/>
      <dgm:t>
        <a:bodyPr/>
        <a:lstStyle/>
        <a:p>
          <a:endParaRPr lang="en-IN"/>
        </a:p>
      </dgm:t>
    </dgm:pt>
    <dgm:pt modelId="{52BEF40F-A382-43C1-809A-1DA0F31BC18C}" type="pres">
      <dgm:prSet presAssocID="{277D1735-C13B-4FE3-8499-CC6DD05775D6}" presName="Name0" presStyleCnt="0">
        <dgm:presLayoutVars>
          <dgm:chPref val="1"/>
          <dgm:dir/>
          <dgm:animOne val="branch"/>
          <dgm:animLvl val="lvl"/>
          <dgm:resizeHandles val="exact"/>
        </dgm:presLayoutVars>
      </dgm:prSet>
      <dgm:spPr/>
    </dgm:pt>
    <dgm:pt modelId="{AB0CBF0C-CAAD-4E4A-9B49-D139A33478CB}" type="pres">
      <dgm:prSet presAssocID="{F500F4F3-A5A8-4D7C-8CC2-AA7A5FAA48C4}" presName="root1" presStyleCnt="0"/>
      <dgm:spPr/>
    </dgm:pt>
    <dgm:pt modelId="{8CC73EE9-42A7-4E6B-AEA4-2B98B7D820A5}" type="pres">
      <dgm:prSet presAssocID="{F500F4F3-A5A8-4D7C-8CC2-AA7A5FAA48C4}" presName="LevelOneTextNode" presStyleLbl="node0" presStyleIdx="0" presStyleCnt="1">
        <dgm:presLayoutVars>
          <dgm:chPref val="3"/>
        </dgm:presLayoutVars>
      </dgm:prSet>
      <dgm:spPr/>
    </dgm:pt>
    <dgm:pt modelId="{C558EA4E-A110-4B2E-85BC-150ADFE1F9F4}" type="pres">
      <dgm:prSet presAssocID="{F500F4F3-A5A8-4D7C-8CC2-AA7A5FAA48C4}" presName="level2hierChild" presStyleCnt="0"/>
      <dgm:spPr/>
    </dgm:pt>
    <dgm:pt modelId="{2614F923-BFCD-4CBC-B52B-807EBA15AABE}" type="pres">
      <dgm:prSet presAssocID="{59A2CB9C-1272-4BBC-ADC2-7124D6FD3D9D}" presName="conn2-1" presStyleLbl="parChTrans1D2" presStyleIdx="0" presStyleCnt="4"/>
      <dgm:spPr/>
    </dgm:pt>
    <dgm:pt modelId="{397948FE-0C42-48F8-95C5-B3DAA420BE7E}" type="pres">
      <dgm:prSet presAssocID="{59A2CB9C-1272-4BBC-ADC2-7124D6FD3D9D}" presName="connTx" presStyleLbl="parChTrans1D2" presStyleIdx="0" presStyleCnt="4"/>
      <dgm:spPr/>
    </dgm:pt>
    <dgm:pt modelId="{45700B8E-6CB1-449C-9E87-C41920E1038A}" type="pres">
      <dgm:prSet presAssocID="{88A81629-A174-424E-A843-D4976E6B6B68}" presName="root2" presStyleCnt="0"/>
      <dgm:spPr/>
    </dgm:pt>
    <dgm:pt modelId="{F8969BC2-B634-4786-A3E4-1E250B3EEEA8}" type="pres">
      <dgm:prSet presAssocID="{88A81629-A174-424E-A843-D4976E6B6B68}" presName="LevelTwoTextNode" presStyleLbl="node2" presStyleIdx="0" presStyleCnt="4" custLinFactNeighborX="485" custLinFactNeighborY="879">
        <dgm:presLayoutVars>
          <dgm:chPref val="3"/>
        </dgm:presLayoutVars>
      </dgm:prSet>
      <dgm:spPr/>
    </dgm:pt>
    <dgm:pt modelId="{FD4B6571-072F-426A-A0F9-5BE2ADE070F4}" type="pres">
      <dgm:prSet presAssocID="{88A81629-A174-424E-A843-D4976E6B6B68}" presName="level3hierChild" presStyleCnt="0"/>
      <dgm:spPr/>
    </dgm:pt>
    <dgm:pt modelId="{D7D23BD2-93B6-4DBF-B4F8-8CE5E7760E03}" type="pres">
      <dgm:prSet presAssocID="{AB81A710-4D64-4BF8-9C5D-6EA21C58B3D8}" presName="conn2-1" presStyleLbl="parChTrans1D2" presStyleIdx="1" presStyleCnt="4"/>
      <dgm:spPr/>
    </dgm:pt>
    <dgm:pt modelId="{4ED39189-37B9-43A5-A824-840342AF2FFA}" type="pres">
      <dgm:prSet presAssocID="{AB81A710-4D64-4BF8-9C5D-6EA21C58B3D8}" presName="connTx" presStyleLbl="parChTrans1D2" presStyleIdx="1" presStyleCnt="4"/>
      <dgm:spPr/>
    </dgm:pt>
    <dgm:pt modelId="{AF632C47-1161-4F1E-AC17-687FAB5C348E}" type="pres">
      <dgm:prSet presAssocID="{1DC7CDA9-5559-413E-9340-4FB5A5AED17C}" presName="root2" presStyleCnt="0"/>
      <dgm:spPr/>
    </dgm:pt>
    <dgm:pt modelId="{36C55E9F-4E79-4BD3-B5C4-22C5EF23A157}" type="pres">
      <dgm:prSet presAssocID="{1DC7CDA9-5559-413E-9340-4FB5A5AED17C}" presName="LevelTwoTextNode" presStyleLbl="node2" presStyleIdx="1" presStyleCnt="4">
        <dgm:presLayoutVars>
          <dgm:chPref val="3"/>
        </dgm:presLayoutVars>
      </dgm:prSet>
      <dgm:spPr/>
    </dgm:pt>
    <dgm:pt modelId="{EE9A9609-2DFC-4817-B401-81EE29A308F9}" type="pres">
      <dgm:prSet presAssocID="{1DC7CDA9-5559-413E-9340-4FB5A5AED17C}" presName="level3hierChild" presStyleCnt="0"/>
      <dgm:spPr/>
    </dgm:pt>
    <dgm:pt modelId="{10123F45-CBB2-4078-8805-2011BCC8ACB5}" type="pres">
      <dgm:prSet presAssocID="{EE3444C8-F9B9-4B11-916A-3E57CF19CE00}" presName="conn2-1" presStyleLbl="parChTrans1D2" presStyleIdx="2" presStyleCnt="4"/>
      <dgm:spPr/>
    </dgm:pt>
    <dgm:pt modelId="{786C5E51-71A5-41B2-83DF-545E05C6F92F}" type="pres">
      <dgm:prSet presAssocID="{EE3444C8-F9B9-4B11-916A-3E57CF19CE00}" presName="connTx" presStyleLbl="parChTrans1D2" presStyleIdx="2" presStyleCnt="4"/>
      <dgm:spPr/>
    </dgm:pt>
    <dgm:pt modelId="{92FCCB8F-6BC9-4629-8391-2E81E1917FF5}" type="pres">
      <dgm:prSet presAssocID="{84D4A668-F938-4BFA-9A29-532386CB4127}" presName="root2" presStyleCnt="0"/>
      <dgm:spPr/>
    </dgm:pt>
    <dgm:pt modelId="{34055223-3FFD-4C17-A835-63A377D107FE}" type="pres">
      <dgm:prSet presAssocID="{84D4A668-F938-4BFA-9A29-532386CB4127}" presName="LevelTwoTextNode" presStyleLbl="node2" presStyleIdx="2" presStyleCnt="4">
        <dgm:presLayoutVars>
          <dgm:chPref val="3"/>
        </dgm:presLayoutVars>
      </dgm:prSet>
      <dgm:spPr/>
    </dgm:pt>
    <dgm:pt modelId="{727D7CA7-76CD-4151-A983-A20CCA4E5C08}" type="pres">
      <dgm:prSet presAssocID="{84D4A668-F938-4BFA-9A29-532386CB4127}" presName="level3hierChild" presStyleCnt="0"/>
      <dgm:spPr/>
    </dgm:pt>
    <dgm:pt modelId="{194CD31D-7482-4742-B24C-92B75FB869D0}" type="pres">
      <dgm:prSet presAssocID="{0D88FDF8-AB67-4A36-B3E3-82A5731C6449}" presName="conn2-1" presStyleLbl="parChTrans1D2" presStyleIdx="3" presStyleCnt="4"/>
      <dgm:spPr/>
    </dgm:pt>
    <dgm:pt modelId="{747B7DCE-5B48-4900-B982-DB3BDF9487D4}" type="pres">
      <dgm:prSet presAssocID="{0D88FDF8-AB67-4A36-B3E3-82A5731C6449}" presName="connTx" presStyleLbl="parChTrans1D2" presStyleIdx="3" presStyleCnt="4"/>
      <dgm:spPr/>
    </dgm:pt>
    <dgm:pt modelId="{1F5FD94E-9954-438F-B385-645EA4E2F7BF}" type="pres">
      <dgm:prSet presAssocID="{AF81CB09-5CAC-4182-9260-ADEC3CD04EBA}" presName="root2" presStyleCnt="0"/>
      <dgm:spPr/>
    </dgm:pt>
    <dgm:pt modelId="{171DD587-D53E-436A-B496-C4F1A392D4F3}" type="pres">
      <dgm:prSet presAssocID="{AF81CB09-5CAC-4182-9260-ADEC3CD04EBA}" presName="LevelTwoTextNode" presStyleLbl="node2" presStyleIdx="3" presStyleCnt="4">
        <dgm:presLayoutVars>
          <dgm:chPref val="3"/>
        </dgm:presLayoutVars>
      </dgm:prSet>
      <dgm:spPr/>
    </dgm:pt>
    <dgm:pt modelId="{516F4C25-1A09-4F42-8E0B-CA18748A5D82}" type="pres">
      <dgm:prSet presAssocID="{AF81CB09-5CAC-4182-9260-ADEC3CD04EBA}" presName="level3hierChild" presStyleCnt="0"/>
      <dgm:spPr/>
    </dgm:pt>
  </dgm:ptLst>
  <dgm:cxnLst>
    <dgm:cxn modelId="{C220C205-E0F9-4B52-9A86-14E4BB3B7764}" srcId="{F500F4F3-A5A8-4D7C-8CC2-AA7A5FAA48C4}" destId="{AF81CB09-5CAC-4182-9260-ADEC3CD04EBA}" srcOrd="3" destOrd="0" parTransId="{0D88FDF8-AB67-4A36-B3E3-82A5731C6449}" sibTransId="{22864E3C-4AB9-46A3-917D-80F40E113918}"/>
    <dgm:cxn modelId="{36089F0E-4A94-490E-B0DF-2C07A0D48DAF}" srcId="{277D1735-C13B-4FE3-8499-CC6DD05775D6}" destId="{F500F4F3-A5A8-4D7C-8CC2-AA7A5FAA48C4}" srcOrd="0" destOrd="0" parTransId="{533044C6-282C-4A3F-BAE4-F9D67BA6FA90}" sibTransId="{0BFE37D9-95B9-4C1A-AFAB-1B13753D94EE}"/>
    <dgm:cxn modelId="{0A98110F-1DEA-4241-929C-FFDEE3D65BDA}" type="presOf" srcId="{1DC7CDA9-5559-413E-9340-4FB5A5AED17C}" destId="{36C55E9F-4E79-4BD3-B5C4-22C5EF23A157}" srcOrd="0" destOrd="0" presId="urn:microsoft.com/office/officeart/2008/layout/HorizontalMultiLevelHierarchy"/>
    <dgm:cxn modelId="{8A8C3F15-C779-4137-BBB3-BA8548249CB4}" type="presOf" srcId="{AB81A710-4D64-4BF8-9C5D-6EA21C58B3D8}" destId="{D7D23BD2-93B6-4DBF-B4F8-8CE5E7760E03}" srcOrd="0" destOrd="0" presId="urn:microsoft.com/office/officeart/2008/layout/HorizontalMultiLevelHierarchy"/>
    <dgm:cxn modelId="{C5292D33-CD52-455E-A645-EC7079D2522F}" type="presOf" srcId="{59A2CB9C-1272-4BBC-ADC2-7124D6FD3D9D}" destId="{2614F923-BFCD-4CBC-B52B-807EBA15AABE}" srcOrd="0" destOrd="0" presId="urn:microsoft.com/office/officeart/2008/layout/HorizontalMultiLevelHierarchy"/>
    <dgm:cxn modelId="{363EF63B-1826-4D1B-9100-EE9EFBB42E70}" type="presOf" srcId="{EE3444C8-F9B9-4B11-916A-3E57CF19CE00}" destId="{786C5E51-71A5-41B2-83DF-545E05C6F92F}" srcOrd="1" destOrd="0" presId="urn:microsoft.com/office/officeart/2008/layout/HorizontalMultiLevelHierarchy"/>
    <dgm:cxn modelId="{FCF0CD3F-B6F2-460D-BE5E-2B57140F53B0}" srcId="{F500F4F3-A5A8-4D7C-8CC2-AA7A5FAA48C4}" destId="{88A81629-A174-424E-A843-D4976E6B6B68}" srcOrd="0" destOrd="0" parTransId="{59A2CB9C-1272-4BBC-ADC2-7124D6FD3D9D}" sibTransId="{9C5C5A3E-D0C5-40E7-9FAB-71107278ACAF}"/>
    <dgm:cxn modelId="{EFDF5E4E-409F-446B-867C-10CDC548F0A9}" type="presOf" srcId="{0D88FDF8-AB67-4A36-B3E3-82A5731C6449}" destId="{747B7DCE-5B48-4900-B982-DB3BDF9487D4}" srcOrd="1" destOrd="0" presId="urn:microsoft.com/office/officeart/2008/layout/HorizontalMultiLevelHierarchy"/>
    <dgm:cxn modelId="{8DC7F559-883B-4FBE-A01D-FCD6F7EF1564}" type="presOf" srcId="{F500F4F3-A5A8-4D7C-8CC2-AA7A5FAA48C4}" destId="{8CC73EE9-42A7-4E6B-AEA4-2B98B7D820A5}" srcOrd="0" destOrd="0" presId="urn:microsoft.com/office/officeart/2008/layout/HorizontalMultiLevelHierarchy"/>
    <dgm:cxn modelId="{4F005C8C-4B7F-46BE-87F5-7AB048067264}" type="presOf" srcId="{AF81CB09-5CAC-4182-9260-ADEC3CD04EBA}" destId="{171DD587-D53E-436A-B496-C4F1A392D4F3}" srcOrd="0" destOrd="0" presId="urn:microsoft.com/office/officeart/2008/layout/HorizontalMultiLevelHierarchy"/>
    <dgm:cxn modelId="{C9035A9C-C2CF-4105-976C-107D1D63CE47}" type="presOf" srcId="{88A81629-A174-424E-A843-D4976E6B6B68}" destId="{F8969BC2-B634-4786-A3E4-1E250B3EEEA8}" srcOrd="0" destOrd="0" presId="urn:microsoft.com/office/officeart/2008/layout/HorizontalMultiLevelHierarchy"/>
    <dgm:cxn modelId="{2502FCBE-3917-4191-8CA2-6872E35D769D}" type="presOf" srcId="{0D88FDF8-AB67-4A36-B3E3-82A5731C6449}" destId="{194CD31D-7482-4742-B24C-92B75FB869D0}" srcOrd="0" destOrd="0" presId="urn:microsoft.com/office/officeart/2008/layout/HorizontalMultiLevelHierarchy"/>
    <dgm:cxn modelId="{236BD1C1-4618-4FD4-BAB3-564503000214}" type="presOf" srcId="{EE3444C8-F9B9-4B11-916A-3E57CF19CE00}" destId="{10123F45-CBB2-4078-8805-2011BCC8ACB5}" srcOrd="0" destOrd="0" presId="urn:microsoft.com/office/officeart/2008/layout/HorizontalMultiLevelHierarchy"/>
    <dgm:cxn modelId="{E6F39DCC-1D02-4F46-B9B1-7A75D26F0493}" srcId="{F500F4F3-A5A8-4D7C-8CC2-AA7A5FAA48C4}" destId="{1DC7CDA9-5559-413E-9340-4FB5A5AED17C}" srcOrd="1" destOrd="0" parTransId="{AB81A710-4D64-4BF8-9C5D-6EA21C58B3D8}" sibTransId="{EB1D2095-3A9C-4D4B-BC45-2280DACD1C9E}"/>
    <dgm:cxn modelId="{2384AADA-70D0-4DC8-8389-7E154A4923E3}" srcId="{F500F4F3-A5A8-4D7C-8CC2-AA7A5FAA48C4}" destId="{84D4A668-F938-4BFA-9A29-532386CB4127}" srcOrd="2" destOrd="0" parTransId="{EE3444C8-F9B9-4B11-916A-3E57CF19CE00}" sibTransId="{7073ED13-689B-4E04-AAED-59E6C970A0B5}"/>
    <dgm:cxn modelId="{A94987DD-189E-4B86-8D71-C84909B427A9}" type="presOf" srcId="{AB81A710-4D64-4BF8-9C5D-6EA21C58B3D8}" destId="{4ED39189-37B9-43A5-A824-840342AF2FFA}" srcOrd="1" destOrd="0" presId="urn:microsoft.com/office/officeart/2008/layout/HorizontalMultiLevelHierarchy"/>
    <dgm:cxn modelId="{EFE988E3-ACB8-447C-AF69-E76EAB058B16}" type="presOf" srcId="{84D4A668-F938-4BFA-9A29-532386CB4127}" destId="{34055223-3FFD-4C17-A835-63A377D107FE}" srcOrd="0" destOrd="0" presId="urn:microsoft.com/office/officeart/2008/layout/HorizontalMultiLevelHierarchy"/>
    <dgm:cxn modelId="{E4E299F3-21CF-4ECA-9DCB-A4C17B6172D9}" type="presOf" srcId="{59A2CB9C-1272-4BBC-ADC2-7124D6FD3D9D}" destId="{397948FE-0C42-48F8-95C5-B3DAA420BE7E}" srcOrd="1" destOrd="0" presId="urn:microsoft.com/office/officeart/2008/layout/HorizontalMultiLevelHierarchy"/>
    <dgm:cxn modelId="{81879BF8-7AC0-4211-AF66-5CB6D87873D3}" type="presOf" srcId="{277D1735-C13B-4FE3-8499-CC6DD05775D6}" destId="{52BEF40F-A382-43C1-809A-1DA0F31BC18C}" srcOrd="0" destOrd="0" presId="urn:microsoft.com/office/officeart/2008/layout/HorizontalMultiLevelHierarchy"/>
    <dgm:cxn modelId="{E84A82C3-CF9F-4CB6-8BCB-E3F7949290CD}" type="presParOf" srcId="{52BEF40F-A382-43C1-809A-1DA0F31BC18C}" destId="{AB0CBF0C-CAAD-4E4A-9B49-D139A33478CB}" srcOrd="0" destOrd="0" presId="urn:microsoft.com/office/officeart/2008/layout/HorizontalMultiLevelHierarchy"/>
    <dgm:cxn modelId="{42EC0838-0647-4A1A-B627-9AD1A4AFD350}" type="presParOf" srcId="{AB0CBF0C-CAAD-4E4A-9B49-D139A33478CB}" destId="{8CC73EE9-42A7-4E6B-AEA4-2B98B7D820A5}" srcOrd="0" destOrd="0" presId="urn:microsoft.com/office/officeart/2008/layout/HorizontalMultiLevelHierarchy"/>
    <dgm:cxn modelId="{5D247E9C-C853-4F6D-8F5C-C6E064B94742}" type="presParOf" srcId="{AB0CBF0C-CAAD-4E4A-9B49-D139A33478CB}" destId="{C558EA4E-A110-4B2E-85BC-150ADFE1F9F4}" srcOrd="1" destOrd="0" presId="urn:microsoft.com/office/officeart/2008/layout/HorizontalMultiLevelHierarchy"/>
    <dgm:cxn modelId="{6526D234-CEC2-4F35-9788-E11F7B5A7761}" type="presParOf" srcId="{C558EA4E-A110-4B2E-85BC-150ADFE1F9F4}" destId="{2614F923-BFCD-4CBC-B52B-807EBA15AABE}" srcOrd="0" destOrd="0" presId="urn:microsoft.com/office/officeart/2008/layout/HorizontalMultiLevelHierarchy"/>
    <dgm:cxn modelId="{35430C1D-6EF1-4E1A-A674-D9190184EEC5}" type="presParOf" srcId="{2614F923-BFCD-4CBC-B52B-807EBA15AABE}" destId="{397948FE-0C42-48F8-95C5-B3DAA420BE7E}" srcOrd="0" destOrd="0" presId="urn:microsoft.com/office/officeart/2008/layout/HorizontalMultiLevelHierarchy"/>
    <dgm:cxn modelId="{01DD87EA-9AF7-4FBC-A01B-EE6A893CC237}" type="presParOf" srcId="{C558EA4E-A110-4B2E-85BC-150ADFE1F9F4}" destId="{45700B8E-6CB1-449C-9E87-C41920E1038A}" srcOrd="1" destOrd="0" presId="urn:microsoft.com/office/officeart/2008/layout/HorizontalMultiLevelHierarchy"/>
    <dgm:cxn modelId="{01492740-04F9-4B0D-B39A-4C0E31B968CA}" type="presParOf" srcId="{45700B8E-6CB1-449C-9E87-C41920E1038A}" destId="{F8969BC2-B634-4786-A3E4-1E250B3EEEA8}" srcOrd="0" destOrd="0" presId="urn:microsoft.com/office/officeart/2008/layout/HorizontalMultiLevelHierarchy"/>
    <dgm:cxn modelId="{16100435-A328-489C-A2EB-03A52A768C93}" type="presParOf" srcId="{45700B8E-6CB1-449C-9E87-C41920E1038A}" destId="{FD4B6571-072F-426A-A0F9-5BE2ADE070F4}" srcOrd="1" destOrd="0" presId="urn:microsoft.com/office/officeart/2008/layout/HorizontalMultiLevelHierarchy"/>
    <dgm:cxn modelId="{ECF76985-C9D8-4A3C-8835-D01D85118244}" type="presParOf" srcId="{C558EA4E-A110-4B2E-85BC-150ADFE1F9F4}" destId="{D7D23BD2-93B6-4DBF-B4F8-8CE5E7760E03}" srcOrd="2" destOrd="0" presId="urn:microsoft.com/office/officeart/2008/layout/HorizontalMultiLevelHierarchy"/>
    <dgm:cxn modelId="{E8E9951A-5A92-4F4F-BE5E-026B828678CF}" type="presParOf" srcId="{D7D23BD2-93B6-4DBF-B4F8-8CE5E7760E03}" destId="{4ED39189-37B9-43A5-A824-840342AF2FFA}" srcOrd="0" destOrd="0" presId="urn:microsoft.com/office/officeart/2008/layout/HorizontalMultiLevelHierarchy"/>
    <dgm:cxn modelId="{72F3A06C-6C15-478B-A5BF-A1E729098F30}" type="presParOf" srcId="{C558EA4E-A110-4B2E-85BC-150ADFE1F9F4}" destId="{AF632C47-1161-4F1E-AC17-687FAB5C348E}" srcOrd="3" destOrd="0" presId="urn:microsoft.com/office/officeart/2008/layout/HorizontalMultiLevelHierarchy"/>
    <dgm:cxn modelId="{945DC3B0-944C-4C36-81B6-A862C03FC715}" type="presParOf" srcId="{AF632C47-1161-4F1E-AC17-687FAB5C348E}" destId="{36C55E9F-4E79-4BD3-B5C4-22C5EF23A157}" srcOrd="0" destOrd="0" presId="urn:microsoft.com/office/officeart/2008/layout/HorizontalMultiLevelHierarchy"/>
    <dgm:cxn modelId="{9376B683-DEFF-4CEF-94A7-AED162A79647}" type="presParOf" srcId="{AF632C47-1161-4F1E-AC17-687FAB5C348E}" destId="{EE9A9609-2DFC-4817-B401-81EE29A308F9}" srcOrd="1" destOrd="0" presId="urn:microsoft.com/office/officeart/2008/layout/HorizontalMultiLevelHierarchy"/>
    <dgm:cxn modelId="{D43B660B-A0BD-4524-9F8A-6EFF69A770E5}" type="presParOf" srcId="{C558EA4E-A110-4B2E-85BC-150ADFE1F9F4}" destId="{10123F45-CBB2-4078-8805-2011BCC8ACB5}" srcOrd="4" destOrd="0" presId="urn:microsoft.com/office/officeart/2008/layout/HorizontalMultiLevelHierarchy"/>
    <dgm:cxn modelId="{94210289-D98B-49AF-BAAD-873DAF8D1499}" type="presParOf" srcId="{10123F45-CBB2-4078-8805-2011BCC8ACB5}" destId="{786C5E51-71A5-41B2-83DF-545E05C6F92F}" srcOrd="0" destOrd="0" presId="urn:microsoft.com/office/officeart/2008/layout/HorizontalMultiLevelHierarchy"/>
    <dgm:cxn modelId="{8C394092-3EDB-425D-8B89-6406DE1A1FF7}" type="presParOf" srcId="{C558EA4E-A110-4B2E-85BC-150ADFE1F9F4}" destId="{92FCCB8F-6BC9-4629-8391-2E81E1917FF5}" srcOrd="5" destOrd="0" presId="urn:microsoft.com/office/officeart/2008/layout/HorizontalMultiLevelHierarchy"/>
    <dgm:cxn modelId="{56FE3866-F7CC-4CF0-A2A3-67975DCC3430}" type="presParOf" srcId="{92FCCB8F-6BC9-4629-8391-2E81E1917FF5}" destId="{34055223-3FFD-4C17-A835-63A377D107FE}" srcOrd="0" destOrd="0" presId="urn:microsoft.com/office/officeart/2008/layout/HorizontalMultiLevelHierarchy"/>
    <dgm:cxn modelId="{DF980A5F-161A-40CC-AA22-901508FBDBF6}" type="presParOf" srcId="{92FCCB8F-6BC9-4629-8391-2E81E1917FF5}" destId="{727D7CA7-76CD-4151-A983-A20CCA4E5C08}" srcOrd="1" destOrd="0" presId="urn:microsoft.com/office/officeart/2008/layout/HorizontalMultiLevelHierarchy"/>
    <dgm:cxn modelId="{FC249F9B-47C4-43AA-8AF2-CBBE30670E03}" type="presParOf" srcId="{C558EA4E-A110-4B2E-85BC-150ADFE1F9F4}" destId="{194CD31D-7482-4742-B24C-92B75FB869D0}" srcOrd="6" destOrd="0" presId="urn:microsoft.com/office/officeart/2008/layout/HorizontalMultiLevelHierarchy"/>
    <dgm:cxn modelId="{EF094A6F-C51E-4134-921C-51A1D0CB801A}" type="presParOf" srcId="{194CD31D-7482-4742-B24C-92B75FB869D0}" destId="{747B7DCE-5B48-4900-B982-DB3BDF9487D4}" srcOrd="0" destOrd="0" presId="urn:microsoft.com/office/officeart/2008/layout/HorizontalMultiLevelHierarchy"/>
    <dgm:cxn modelId="{5EB19DB6-F7E0-4325-B44A-6B7B0E2577B3}" type="presParOf" srcId="{C558EA4E-A110-4B2E-85BC-150ADFE1F9F4}" destId="{1F5FD94E-9954-438F-B385-645EA4E2F7BF}" srcOrd="7" destOrd="0" presId="urn:microsoft.com/office/officeart/2008/layout/HorizontalMultiLevelHierarchy"/>
    <dgm:cxn modelId="{D1EEEDCB-5C10-40EE-A1C5-E3E66B0D8E66}" type="presParOf" srcId="{1F5FD94E-9954-438F-B385-645EA4E2F7BF}" destId="{171DD587-D53E-436A-B496-C4F1A392D4F3}" srcOrd="0" destOrd="0" presId="urn:microsoft.com/office/officeart/2008/layout/HorizontalMultiLevelHierarchy"/>
    <dgm:cxn modelId="{182F2584-9261-4AE6-BACB-E373743BC57E}" type="presParOf" srcId="{1F5FD94E-9954-438F-B385-645EA4E2F7BF}" destId="{516F4C25-1A09-4F42-8E0B-CA18748A5D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DC172-B1BC-476E-A5E8-6AABE07272C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2F52D2BA-89BF-4ECA-B1CE-31259AB304E9}">
      <dgm:prSet phldrT="[Text]"/>
      <dgm:spPr/>
      <dgm:t>
        <a:bodyPr/>
        <a:lstStyle/>
        <a:p>
          <a:r>
            <a:rPr lang="en-IN" dirty="0"/>
            <a:t>OUTPUT</a:t>
          </a:r>
        </a:p>
      </dgm:t>
    </dgm:pt>
    <dgm:pt modelId="{988DA63A-B0E2-4C82-8984-036139408098}" type="parTrans" cxnId="{01FE7E0D-99C9-4306-BE2F-3E6147ED9802}">
      <dgm:prSet/>
      <dgm:spPr/>
      <dgm:t>
        <a:bodyPr/>
        <a:lstStyle/>
        <a:p>
          <a:endParaRPr lang="en-IN"/>
        </a:p>
      </dgm:t>
    </dgm:pt>
    <dgm:pt modelId="{674FB58C-6E88-4183-8782-E4B10D6AB8D0}" type="sibTrans" cxnId="{01FE7E0D-99C9-4306-BE2F-3E6147ED9802}">
      <dgm:prSet/>
      <dgm:spPr/>
      <dgm:t>
        <a:bodyPr/>
        <a:lstStyle/>
        <a:p>
          <a:endParaRPr lang="en-IN"/>
        </a:p>
      </dgm:t>
    </dgm:pt>
    <dgm:pt modelId="{3EDFE6EA-3F2D-4DF3-9A05-B0ABA3BC55DF}">
      <dgm:prSet phldrT="[Text]"/>
      <dgm:spPr/>
      <dgm:t>
        <a:bodyPr/>
        <a:lstStyle/>
        <a:p>
          <a:r>
            <a:rPr lang="en-IN" dirty="0"/>
            <a:t>PREDICTED AC POWER</a:t>
          </a:r>
        </a:p>
      </dgm:t>
    </dgm:pt>
    <dgm:pt modelId="{B8A74315-318D-4B00-9443-596AC859EE66}" type="parTrans" cxnId="{B3DE488A-F9D2-45F4-ACD3-E50C5982FA99}">
      <dgm:prSet/>
      <dgm:spPr/>
      <dgm:t>
        <a:bodyPr/>
        <a:lstStyle/>
        <a:p>
          <a:endParaRPr lang="en-IN"/>
        </a:p>
      </dgm:t>
    </dgm:pt>
    <dgm:pt modelId="{828F6E5B-EB13-4043-A5B8-A1039B58FF71}" type="sibTrans" cxnId="{B3DE488A-F9D2-45F4-ACD3-E50C5982FA99}">
      <dgm:prSet/>
      <dgm:spPr/>
      <dgm:t>
        <a:bodyPr/>
        <a:lstStyle/>
        <a:p>
          <a:endParaRPr lang="en-IN"/>
        </a:p>
      </dgm:t>
    </dgm:pt>
    <dgm:pt modelId="{D3E5C752-05D8-44BE-BCF8-1401E86E3050}">
      <dgm:prSet phldrT="[Text]"/>
      <dgm:spPr/>
      <dgm:t>
        <a:bodyPr/>
        <a:lstStyle/>
        <a:p>
          <a:r>
            <a:rPr lang="en-IN" dirty="0"/>
            <a:t>HISTORICAL COMPARISSION</a:t>
          </a:r>
        </a:p>
      </dgm:t>
    </dgm:pt>
    <dgm:pt modelId="{91EDC98A-EC28-457F-BE1B-3BD84526F8D8}" type="parTrans" cxnId="{79B5279F-2AA5-4B12-B028-9D3E1793BD2A}">
      <dgm:prSet/>
      <dgm:spPr/>
      <dgm:t>
        <a:bodyPr/>
        <a:lstStyle/>
        <a:p>
          <a:endParaRPr lang="en-IN"/>
        </a:p>
      </dgm:t>
    </dgm:pt>
    <dgm:pt modelId="{8882B6D3-E143-4634-A379-78B0679D89D1}" type="sibTrans" cxnId="{79B5279F-2AA5-4B12-B028-9D3E1793BD2A}">
      <dgm:prSet/>
      <dgm:spPr/>
      <dgm:t>
        <a:bodyPr/>
        <a:lstStyle/>
        <a:p>
          <a:endParaRPr lang="en-IN"/>
        </a:p>
      </dgm:t>
    </dgm:pt>
    <dgm:pt modelId="{C449A33D-33C1-426D-8226-640EC3B51BE4}">
      <dgm:prSet phldrT="[Text]"/>
      <dgm:spPr/>
      <dgm:t>
        <a:bodyPr/>
        <a:lstStyle/>
        <a:p>
          <a:r>
            <a:rPr lang="en-IN" dirty="0"/>
            <a:t>SUGGESTIONS</a:t>
          </a:r>
        </a:p>
      </dgm:t>
    </dgm:pt>
    <dgm:pt modelId="{A75E2E5D-DD63-4A25-B068-B7854C5E60AC}" type="parTrans" cxnId="{D36C16CD-A6B6-467A-9DD4-0AD7E7309EF2}">
      <dgm:prSet/>
      <dgm:spPr/>
      <dgm:t>
        <a:bodyPr/>
        <a:lstStyle/>
        <a:p>
          <a:endParaRPr lang="en-IN"/>
        </a:p>
      </dgm:t>
    </dgm:pt>
    <dgm:pt modelId="{891BFF7B-EBA7-4B70-A7D3-032A84FABC6C}" type="sibTrans" cxnId="{D36C16CD-A6B6-467A-9DD4-0AD7E7309EF2}">
      <dgm:prSet/>
      <dgm:spPr/>
      <dgm:t>
        <a:bodyPr/>
        <a:lstStyle/>
        <a:p>
          <a:endParaRPr lang="en-IN"/>
        </a:p>
      </dgm:t>
    </dgm:pt>
    <dgm:pt modelId="{116D298C-E062-4D55-AB75-C75111DC8C92}" type="pres">
      <dgm:prSet presAssocID="{EA6DC172-B1BC-476E-A5E8-6AABE07272C9}" presName="Name0" presStyleCnt="0">
        <dgm:presLayoutVars>
          <dgm:chPref val="1"/>
          <dgm:dir/>
          <dgm:animOne val="branch"/>
          <dgm:animLvl val="lvl"/>
          <dgm:resizeHandles val="exact"/>
        </dgm:presLayoutVars>
      </dgm:prSet>
      <dgm:spPr/>
    </dgm:pt>
    <dgm:pt modelId="{54FAE1E4-3723-447D-B4D0-33AF5DBC2698}" type="pres">
      <dgm:prSet presAssocID="{2F52D2BA-89BF-4ECA-B1CE-31259AB304E9}" presName="root1" presStyleCnt="0"/>
      <dgm:spPr/>
    </dgm:pt>
    <dgm:pt modelId="{931CC0EE-94CE-4330-9DE0-7FDF351EDC60}" type="pres">
      <dgm:prSet presAssocID="{2F52D2BA-89BF-4ECA-B1CE-31259AB304E9}" presName="LevelOneTextNode" presStyleLbl="node0" presStyleIdx="0" presStyleCnt="1" custLinFactNeighborX="-90493" custLinFactNeighborY="-7908">
        <dgm:presLayoutVars>
          <dgm:chPref val="3"/>
        </dgm:presLayoutVars>
      </dgm:prSet>
      <dgm:spPr/>
    </dgm:pt>
    <dgm:pt modelId="{4C8C41C8-F038-40E8-8689-208E559EA148}" type="pres">
      <dgm:prSet presAssocID="{2F52D2BA-89BF-4ECA-B1CE-31259AB304E9}" presName="level2hierChild" presStyleCnt="0"/>
      <dgm:spPr/>
    </dgm:pt>
    <dgm:pt modelId="{FCC1D453-3E7B-41A4-A7D3-D90CE0FE537A}" type="pres">
      <dgm:prSet presAssocID="{B8A74315-318D-4B00-9443-596AC859EE66}" presName="conn2-1" presStyleLbl="parChTrans1D2" presStyleIdx="0" presStyleCnt="3"/>
      <dgm:spPr/>
    </dgm:pt>
    <dgm:pt modelId="{6E43304B-E241-4A0C-BBEA-F4ECCC7A3643}" type="pres">
      <dgm:prSet presAssocID="{B8A74315-318D-4B00-9443-596AC859EE66}" presName="connTx" presStyleLbl="parChTrans1D2" presStyleIdx="0" presStyleCnt="3"/>
      <dgm:spPr/>
    </dgm:pt>
    <dgm:pt modelId="{8BA38DB2-7D8D-48AE-B952-C0E16E8CFE1E}" type="pres">
      <dgm:prSet presAssocID="{3EDFE6EA-3F2D-4DF3-9A05-B0ABA3BC55DF}" presName="root2" presStyleCnt="0"/>
      <dgm:spPr/>
    </dgm:pt>
    <dgm:pt modelId="{8EBD052C-D486-41F8-9E38-C5C2F0B881C2}" type="pres">
      <dgm:prSet presAssocID="{3EDFE6EA-3F2D-4DF3-9A05-B0ABA3BC55DF}" presName="LevelTwoTextNode" presStyleLbl="node2" presStyleIdx="0" presStyleCnt="3">
        <dgm:presLayoutVars>
          <dgm:chPref val="3"/>
        </dgm:presLayoutVars>
      </dgm:prSet>
      <dgm:spPr/>
    </dgm:pt>
    <dgm:pt modelId="{B7AB9B02-019A-418E-BE09-FF06D372E1B8}" type="pres">
      <dgm:prSet presAssocID="{3EDFE6EA-3F2D-4DF3-9A05-B0ABA3BC55DF}" presName="level3hierChild" presStyleCnt="0"/>
      <dgm:spPr/>
    </dgm:pt>
    <dgm:pt modelId="{287305D2-9217-4CC6-ABB6-418D9BAD4E42}" type="pres">
      <dgm:prSet presAssocID="{91EDC98A-EC28-457F-BE1B-3BD84526F8D8}" presName="conn2-1" presStyleLbl="parChTrans1D2" presStyleIdx="1" presStyleCnt="3"/>
      <dgm:spPr/>
    </dgm:pt>
    <dgm:pt modelId="{345F7398-DF04-43FC-BE60-FF49F9363819}" type="pres">
      <dgm:prSet presAssocID="{91EDC98A-EC28-457F-BE1B-3BD84526F8D8}" presName="connTx" presStyleLbl="parChTrans1D2" presStyleIdx="1" presStyleCnt="3"/>
      <dgm:spPr/>
    </dgm:pt>
    <dgm:pt modelId="{11818E9A-C68A-43DF-8935-AB224C1EC7DD}" type="pres">
      <dgm:prSet presAssocID="{D3E5C752-05D8-44BE-BCF8-1401E86E3050}" presName="root2" presStyleCnt="0"/>
      <dgm:spPr/>
    </dgm:pt>
    <dgm:pt modelId="{693BE72B-B7BA-4B58-9525-77B34CD071E4}" type="pres">
      <dgm:prSet presAssocID="{D3E5C752-05D8-44BE-BCF8-1401E86E3050}" presName="LevelTwoTextNode" presStyleLbl="node2" presStyleIdx="1" presStyleCnt="3">
        <dgm:presLayoutVars>
          <dgm:chPref val="3"/>
        </dgm:presLayoutVars>
      </dgm:prSet>
      <dgm:spPr/>
    </dgm:pt>
    <dgm:pt modelId="{D9E511DD-9195-4D12-BA97-A23552F3553D}" type="pres">
      <dgm:prSet presAssocID="{D3E5C752-05D8-44BE-BCF8-1401E86E3050}" presName="level3hierChild" presStyleCnt="0"/>
      <dgm:spPr/>
    </dgm:pt>
    <dgm:pt modelId="{2C7C4417-7ECF-4F88-8351-07E2A66D3F1E}" type="pres">
      <dgm:prSet presAssocID="{A75E2E5D-DD63-4A25-B068-B7854C5E60AC}" presName="conn2-1" presStyleLbl="parChTrans1D2" presStyleIdx="2" presStyleCnt="3"/>
      <dgm:spPr/>
    </dgm:pt>
    <dgm:pt modelId="{4F285149-64AE-47C2-8CF8-7FD9B0554EDC}" type="pres">
      <dgm:prSet presAssocID="{A75E2E5D-DD63-4A25-B068-B7854C5E60AC}" presName="connTx" presStyleLbl="parChTrans1D2" presStyleIdx="2" presStyleCnt="3"/>
      <dgm:spPr/>
    </dgm:pt>
    <dgm:pt modelId="{EAD71014-E364-4B29-811B-D8917254EB47}" type="pres">
      <dgm:prSet presAssocID="{C449A33D-33C1-426D-8226-640EC3B51BE4}" presName="root2" presStyleCnt="0"/>
      <dgm:spPr/>
    </dgm:pt>
    <dgm:pt modelId="{28AE66C2-84C0-4280-8C3D-750A7156BA63}" type="pres">
      <dgm:prSet presAssocID="{C449A33D-33C1-426D-8226-640EC3B51BE4}" presName="LevelTwoTextNode" presStyleLbl="node2" presStyleIdx="2" presStyleCnt="3">
        <dgm:presLayoutVars>
          <dgm:chPref val="3"/>
        </dgm:presLayoutVars>
      </dgm:prSet>
      <dgm:spPr/>
    </dgm:pt>
    <dgm:pt modelId="{91C8689E-126C-46D8-AC24-210FAE1BCDD7}" type="pres">
      <dgm:prSet presAssocID="{C449A33D-33C1-426D-8226-640EC3B51BE4}" presName="level3hierChild" presStyleCnt="0"/>
      <dgm:spPr/>
    </dgm:pt>
  </dgm:ptLst>
  <dgm:cxnLst>
    <dgm:cxn modelId="{7E069704-560A-42EB-89BD-037BB878F272}" type="presOf" srcId="{3EDFE6EA-3F2D-4DF3-9A05-B0ABA3BC55DF}" destId="{8EBD052C-D486-41F8-9E38-C5C2F0B881C2}" srcOrd="0" destOrd="0" presId="urn:microsoft.com/office/officeart/2008/layout/HorizontalMultiLevelHierarchy"/>
    <dgm:cxn modelId="{01FE7E0D-99C9-4306-BE2F-3E6147ED9802}" srcId="{EA6DC172-B1BC-476E-A5E8-6AABE07272C9}" destId="{2F52D2BA-89BF-4ECA-B1CE-31259AB304E9}" srcOrd="0" destOrd="0" parTransId="{988DA63A-B0E2-4C82-8984-036139408098}" sibTransId="{674FB58C-6E88-4183-8782-E4B10D6AB8D0}"/>
    <dgm:cxn modelId="{A653E90D-0395-4B7A-8AF5-073A8FB1C9A2}" type="presOf" srcId="{D3E5C752-05D8-44BE-BCF8-1401E86E3050}" destId="{693BE72B-B7BA-4B58-9525-77B34CD071E4}" srcOrd="0" destOrd="0" presId="urn:microsoft.com/office/officeart/2008/layout/HorizontalMultiLevelHierarchy"/>
    <dgm:cxn modelId="{11672117-3146-43D5-AEE2-8E75D7C28F34}" type="presOf" srcId="{A75E2E5D-DD63-4A25-B068-B7854C5E60AC}" destId="{2C7C4417-7ECF-4F88-8351-07E2A66D3F1E}" srcOrd="0" destOrd="0" presId="urn:microsoft.com/office/officeart/2008/layout/HorizontalMultiLevelHierarchy"/>
    <dgm:cxn modelId="{7513963A-A32F-4B34-8435-BE1EB8E01E9D}" type="presOf" srcId="{A75E2E5D-DD63-4A25-B068-B7854C5E60AC}" destId="{4F285149-64AE-47C2-8CF8-7FD9B0554EDC}" srcOrd="1" destOrd="0" presId="urn:microsoft.com/office/officeart/2008/layout/HorizontalMultiLevelHierarchy"/>
    <dgm:cxn modelId="{628F0544-34B5-410A-A4CB-19CD44ED0AD0}" type="presOf" srcId="{2F52D2BA-89BF-4ECA-B1CE-31259AB304E9}" destId="{931CC0EE-94CE-4330-9DE0-7FDF351EDC60}" srcOrd="0" destOrd="0" presId="urn:microsoft.com/office/officeart/2008/layout/HorizontalMultiLevelHierarchy"/>
    <dgm:cxn modelId="{92851E70-9047-46B8-8D75-E17B4F6663E8}" type="presOf" srcId="{91EDC98A-EC28-457F-BE1B-3BD84526F8D8}" destId="{287305D2-9217-4CC6-ABB6-418D9BAD4E42}" srcOrd="0" destOrd="0" presId="urn:microsoft.com/office/officeart/2008/layout/HorizontalMultiLevelHierarchy"/>
    <dgm:cxn modelId="{DE2F8A70-6740-4DA1-8DD1-FFEA0B79B339}" type="presOf" srcId="{EA6DC172-B1BC-476E-A5E8-6AABE07272C9}" destId="{116D298C-E062-4D55-AB75-C75111DC8C92}" srcOrd="0" destOrd="0" presId="urn:microsoft.com/office/officeart/2008/layout/HorizontalMultiLevelHierarchy"/>
    <dgm:cxn modelId="{1B3B7052-440D-4943-A80B-B0FFD911EE4D}" type="presOf" srcId="{C449A33D-33C1-426D-8226-640EC3B51BE4}" destId="{28AE66C2-84C0-4280-8C3D-750A7156BA63}" srcOrd="0" destOrd="0" presId="urn:microsoft.com/office/officeart/2008/layout/HorizontalMultiLevelHierarchy"/>
    <dgm:cxn modelId="{A0D8E254-2E4B-44EB-B71E-2F91DE25DFA7}" type="presOf" srcId="{B8A74315-318D-4B00-9443-596AC859EE66}" destId="{FCC1D453-3E7B-41A4-A7D3-D90CE0FE537A}" srcOrd="0" destOrd="0" presId="urn:microsoft.com/office/officeart/2008/layout/HorizontalMultiLevelHierarchy"/>
    <dgm:cxn modelId="{B3DE488A-F9D2-45F4-ACD3-E50C5982FA99}" srcId="{2F52D2BA-89BF-4ECA-B1CE-31259AB304E9}" destId="{3EDFE6EA-3F2D-4DF3-9A05-B0ABA3BC55DF}" srcOrd="0" destOrd="0" parTransId="{B8A74315-318D-4B00-9443-596AC859EE66}" sibTransId="{828F6E5B-EB13-4043-A5B8-A1039B58FF71}"/>
    <dgm:cxn modelId="{611D358D-BF0E-4DD8-9DDB-38431550CEAC}" type="presOf" srcId="{91EDC98A-EC28-457F-BE1B-3BD84526F8D8}" destId="{345F7398-DF04-43FC-BE60-FF49F9363819}" srcOrd="1" destOrd="0" presId="urn:microsoft.com/office/officeart/2008/layout/HorizontalMultiLevelHierarchy"/>
    <dgm:cxn modelId="{8A8CEA9E-758E-412B-9C54-F7F1211E6C31}" type="presOf" srcId="{B8A74315-318D-4B00-9443-596AC859EE66}" destId="{6E43304B-E241-4A0C-BBEA-F4ECCC7A3643}" srcOrd="1" destOrd="0" presId="urn:microsoft.com/office/officeart/2008/layout/HorizontalMultiLevelHierarchy"/>
    <dgm:cxn modelId="{79B5279F-2AA5-4B12-B028-9D3E1793BD2A}" srcId="{2F52D2BA-89BF-4ECA-B1CE-31259AB304E9}" destId="{D3E5C752-05D8-44BE-BCF8-1401E86E3050}" srcOrd="1" destOrd="0" parTransId="{91EDC98A-EC28-457F-BE1B-3BD84526F8D8}" sibTransId="{8882B6D3-E143-4634-A379-78B0679D89D1}"/>
    <dgm:cxn modelId="{D36C16CD-A6B6-467A-9DD4-0AD7E7309EF2}" srcId="{2F52D2BA-89BF-4ECA-B1CE-31259AB304E9}" destId="{C449A33D-33C1-426D-8226-640EC3B51BE4}" srcOrd="2" destOrd="0" parTransId="{A75E2E5D-DD63-4A25-B068-B7854C5E60AC}" sibTransId="{891BFF7B-EBA7-4B70-A7D3-032A84FABC6C}"/>
    <dgm:cxn modelId="{76153A03-EB8F-42C3-AFE4-60EB40BF555A}" type="presParOf" srcId="{116D298C-E062-4D55-AB75-C75111DC8C92}" destId="{54FAE1E4-3723-447D-B4D0-33AF5DBC2698}" srcOrd="0" destOrd="0" presId="urn:microsoft.com/office/officeart/2008/layout/HorizontalMultiLevelHierarchy"/>
    <dgm:cxn modelId="{173A03F1-AE5E-40FB-86D7-D565691D26BC}" type="presParOf" srcId="{54FAE1E4-3723-447D-B4D0-33AF5DBC2698}" destId="{931CC0EE-94CE-4330-9DE0-7FDF351EDC60}" srcOrd="0" destOrd="0" presId="urn:microsoft.com/office/officeart/2008/layout/HorizontalMultiLevelHierarchy"/>
    <dgm:cxn modelId="{6F407327-D4AA-400A-A329-DAC6497F3192}" type="presParOf" srcId="{54FAE1E4-3723-447D-B4D0-33AF5DBC2698}" destId="{4C8C41C8-F038-40E8-8689-208E559EA148}" srcOrd="1" destOrd="0" presId="urn:microsoft.com/office/officeart/2008/layout/HorizontalMultiLevelHierarchy"/>
    <dgm:cxn modelId="{35858840-8BAE-48BF-A1E1-29814F049337}" type="presParOf" srcId="{4C8C41C8-F038-40E8-8689-208E559EA148}" destId="{FCC1D453-3E7B-41A4-A7D3-D90CE0FE537A}" srcOrd="0" destOrd="0" presId="urn:microsoft.com/office/officeart/2008/layout/HorizontalMultiLevelHierarchy"/>
    <dgm:cxn modelId="{955F73B5-CBA6-497B-B103-C235789F317F}" type="presParOf" srcId="{FCC1D453-3E7B-41A4-A7D3-D90CE0FE537A}" destId="{6E43304B-E241-4A0C-BBEA-F4ECCC7A3643}" srcOrd="0" destOrd="0" presId="urn:microsoft.com/office/officeart/2008/layout/HorizontalMultiLevelHierarchy"/>
    <dgm:cxn modelId="{B267BDAA-78F3-4293-8F80-D5785A433A38}" type="presParOf" srcId="{4C8C41C8-F038-40E8-8689-208E559EA148}" destId="{8BA38DB2-7D8D-48AE-B952-C0E16E8CFE1E}" srcOrd="1" destOrd="0" presId="urn:microsoft.com/office/officeart/2008/layout/HorizontalMultiLevelHierarchy"/>
    <dgm:cxn modelId="{08ED74CA-5DFD-4D8D-94B9-F623525950D1}" type="presParOf" srcId="{8BA38DB2-7D8D-48AE-B952-C0E16E8CFE1E}" destId="{8EBD052C-D486-41F8-9E38-C5C2F0B881C2}" srcOrd="0" destOrd="0" presId="urn:microsoft.com/office/officeart/2008/layout/HorizontalMultiLevelHierarchy"/>
    <dgm:cxn modelId="{A80C4419-C2D3-4223-ADE0-226555C65384}" type="presParOf" srcId="{8BA38DB2-7D8D-48AE-B952-C0E16E8CFE1E}" destId="{B7AB9B02-019A-418E-BE09-FF06D372E1B8}" srcOrd="1" destOrd="0" presId="urn:microsoft.com/office/officeart/2008/layout/HorizontalMultiLevelHierarchy"/>
    <dgm:cxn modelId="{B1B29332-4F1C-45D5-9A43-B47382670409}" type="presParOf" srcId="{4C8C41C8-F038-40E8-8689-208E559EA148}" destId="{287305D2-9217-4CC6-ABB6-418D9BAD4E42}" srcOrd="2" destOrd="0" presId="urn:microsoft.com/office/officeart/2008/layout/HorizontalMultiLevelHierarchy"/>
    <dgm:cxn modelId="{668BB63C-8175-4BE1-ADD3-1A8A002DED25}" type="presParOf" srcId="{287305D2-9217-4CC6-ABB6-418D9BAD4E42}" destId="{345F7398-DF04-43FC-BE60-FF49F9363819}" srcOrd="0" destOrd="0" presId="urn:microsoft.com/office/officeart/2008/layout/HorizontalMultiLevelHierarchy"/>
    <dgm:cxn modelId="{2BCA3AE7-D22B-4329-9804-49D9D8350CCC}" type="presParOf" srcId="{4C8C41C8-F038-40E8-8689-208E559EA148}" destId="{11818E9A-C68A-43DF-8935-AB224C1EC7DD}" srcOrd="3" destOrd="0" presId="urn:microsoft.com/office/officeart/2008/layout/HorizontalMultiLevelHierarchy"/>
    <dgm:cxn modelId="{70F605EA-ADCB-42A5-B27C-664F5341CBF1}" type="presParOf" srcId="{11818E9A-C68A-43DF-8935-AB224C1EC7DD}" destId="{693BE72B-B7BA-4B58-9525-77B34CD071E4}" srcOrd="0" destOrd="0" presId="urn:microsoft.com/office/officeart/2008/layout/HorizontalMultiLevelHierarchy"/>
    <dgm:cxn modelId="{3256D1C7-9F29-4642-BBC1-C72473278AC1}" type="presParOf" srcId="{11818E9A-C68A-43DF-8935-AB224C1EC7DD}" destId="{D9E511DD-9195-4D12-BA97-A23552F3553D}" srcOrd="1" destOrd="0" presId="urn:microsoft.com/office/officeart/2008/layout/HorizontalMultiLevelHierarchy"/>
    <dgm:cxn modelId="{EE28C38B-FC99-4C32-BC3A-1110DB98AF35}" type="presParOf" srcId="{4C8C41C8-F038-40E8-8689-208E559EA148}" destId="{2C7C4417-7ECF-4F88-8351-07E2A66D3F1E}" srcOrd="4" destOrd="0" presId="urn:microsoft.com/office/officeart/2008/layout/HorizontalMultiLevelHierarchy"/>
    <dgm:cxn modelId="{00213346-FA74-43A7-AAFA-98FAA1BA8225}" type="presParOf" srcId="{2C7C4417-7ECF-4F88-8351-07E2A66D3F1E}" destId="{4F285149-64AE-47C2-8CF8-7FD9B0554EDC}" srcOrd="0" destOrd="0" presId="urn:microsoft.com/office/officeart/2008/layout/HorizontalMultiLevelHierarchy"/>
    <dgm:cxn modelId="{5815408C-F0D6-4ABD-895E-56D9F0B9BF02}" type="presParOf" srcId="{4C8C41C8-F038-40E8-8689-208E559EA148}" destId="{EAD71014-E364-4B29-811B-D8917254EB47}" srcOrd="5" destOrd="0" presId="urn:microsoft.com/office/officeart/2008/layout/HorizontalMultiLevelHierarchy"/>
    <dgm:cxn modelId="{E94AA18A-476E-457C-9AED-3934D452026E}" type="presParOf" srcId="{EAD71014-E364-4B29-811B-D8917254EB47}" destId="{28AE66C2-84C0-4280-8C3D-750A7156BA63}" srcOrd="0" destOrd="0" presId="urn:microsoft.com/office/officeart/2008/layout/HorizontalMultiLevelHierarchy"/>
    <dgm:cxn modelId="{7B73CE64-2702-4B91-95E1-908065757555}" type="presParOf" srcId="{EAD71014-E364-4B29-811B-D8917254EB47}" destId="{91C8689E-126C-46D8-AC24-210FAE1BCDD7}"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CD31D-7482-4742-B24C-92B75FB869D0}">
      <dsp:nvSpPr>
        <dsp:cNvPr id="0" name=""/>
        <dsp:cNvSpPr/>
      </dsp:nvSpPr>
      <dsp:spPr>
        <a:xfrm>
          <a:off x="1131275" y="1270892"/>
          <a:ext cx="316808" cy="905510"/>
        </a:xfrm>
        <a:custGeom>
          <a:avLst/>
          <a:gdLst/>
          <a:ahLst/>
          <a:cxnLst/>
          <a:rect l="0" t="0" r="0" b="0"/>
          <a:pathLst>
            <a:path>
              <a:moveTo>
                <a:pt x="0" y="0"/>
              </a:moveTo>
              <a:lnTo>
                <a:pt x="158404" y="0"/>
              </a:lnTo>
              <a:lnTo>
                <a:pt x="158404" y="905510"/>
              </a:lnTo>
              <a:lnTo>
                <a:pt x="316808" y="905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5696" y="1699664"/>
        <a:ext cx="47966" cy="47966"/>
      </dsp:txXfrm>
    </dsp:sp>
    <dsp:sp modelId="{10123F45-CBB2-4078-8805-2011BCC8ACB5}">
      <dsp:nvSpPr>
        <dsp:cNvPr id="0" name=""/>
        <dsp:cNvSpPr/>
      </dsp:nvSpPr>
      <dsp:spPr>
        <a:xfrm>
          <a:off x="1131275" y="1270892"/>
          <a:ext cx="316808" cy="301836"/>
        </a:xfrm>
        <a:custGeom>
          <a:avLst/>
          <a:gdLst/>
          <a:ahLst/>
          <a:cxnLst/>
          <a:rect l="0" t="0" r="0" b="0"/>
          <a:pathLst>
            <a:path>
              <a:moveTo>
                <a:pt x="0" y="0"/>
              </a:moveTo>
              <a:lnTo>
                <a:pt x="158404" y="0"/>
              </a:lnTo>
              <a:lnTo>
                <a:pt x="158404" y="301836"/>
              </a:lnTo>
              <a:lnTo>
                <a:pt x="316808" y="301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410871"/>
        <a:ext cx="21878" cy="21878"/>
      </dsp:txXfrm>
    </dsp:sp>
    <dsp:sp modelId="{D7D23BD2-93B6-4DBF-B4F8-8CE5E7760E03}">
      <dsp:nvSpPr>
        <dsp:cNvPr id="0" name=""/>
        <dsp:cNvSpPr/>
      </dsp:nvSpPr>
      <dsp:spPr>
        <a:xfrm>
          <a:off x="1131275" y="969055"/>
          <a:ext cx="316808" cy="301836"/>
        </a:xfrm>
        <a:custGeom>
          <a:avLst/>
          <a:gdLst/>
          <a:ahLst/>
          <a:cxnLst/>
          <a:rect l="0" t="0" r="0" b="0"/>
          <a:pathLst>
            <a:path>
              <a:moveTo>
                <a:pt x="0" y="301836"/>
              </a:moveTo>
              <a:lnTo>
                <a:pt x="158404" y="301836"/>
              </a:lnTo>
              <a:lnTo>
                <a:pt x="158404" y="0"/>
              </a:lnTo>
              <a:lnTo>
                <a:pt x="31680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109034"/>
        <a:ext cx="21878" cy="21878"/>
      </dsp:txXfrm>
    </dsp:sp>
    <dsp:sp modelId="{2614F923-BFCD-4CBC-B52B-807EBA15AABE}">
      <dsp:nvSpPr>
        <dsp:cNvPr id="0" name=""/>
        <dsp:cNvSpPr/>
      </dsp:nvSpPr>
      <dsp:spPr>
        <a:xfrm>
          <a:off x="1131275" y="369626"/>
          <a:ext cx="324490" cy="901265"/>
        </a:xfrm>
        <a:custGeom>
          <a:avLst/>
          <a:gdLst/>
          <a:ahLst/>
          <a:cxnLst/>
          <a:rect l="0" t="0" r="0" b="0"/>
          <a:pathLst>
            <a:path>
              <a:moveTo>
                <a:pt x="0" y="901265"/>
              </a:moveTo>
              <a:lnTo>
                <a:pt x="162245" y="901265"/>
              </a:lnTo>
              <a:lnTo>
                <a:pt x="162245" y="0"/>
              </a:lnTo>
              <a:lnTo>
                <a:pt x="32449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9573" y="796312"/>
        <a:ext cx="47895" cy="47895"/>
      </dsp:txXfrm>
    </dsp:sp>
    <dsp:sp modelId="{8CC73EE9-42A7-4E6B-AEA4-2B98B7D820A5}">
      <dsp:nvSpPr>
        <dsp:cNvPr id="0" name=""/>
        <dsp:cNvSpPr/>
      </dsp:nvSpPr>
      <dsp:spPr>
        <a:xfrm rot="16200000">
          <a:off x="-381086" y="1029422"/>
          <a:ext cx="2541785"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INPUT FROM USER</a:t>
          </a:r>
        </a:p>
      </dsp:txBody>
      <dsp:txXfrm>
        <a:off x="-381086" y="1029422"/>
        <a:ext cx="2541785" cy="482939"/>
      </dsp:txXfrm>
    </dsp:sp>
    <dsp:sp modelId="{F8969BC2-B634-4786-A3E4-1E250B3EEEA8}">
      <dsp:nvSpPr>
        <dsp:cNvPr id="0" name=""/>
        <dsp:cNvSpPr/>
      </dsp:nvSpPr>
      <dsp:spPr>
        <a:xfrm>
          <a:off x="1455766" y="128157"/>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AMBIENT TEMPERATURE</a:t>
          </a:r>
        </a:p>
      </dsp:txBody>
      <dsp:txXfrm>
        <a:off x="1455766" y="128157"/>
        <a:ext cx="1584040" cy="482939"/>
      </dsp:txXfrm>
    </dsp:sp>
    <dsp:sp modelId="{36C55E9F-4E79-4BD3-B5C4-22C5EF23A157}">
      <dsp:nvSpPr>
        <dsp:cNvPr id="0" name=""/>
        <dsp:cNvSpPr/>
      </dsp:nvSpPr>
      <dsp:spPr>
        <a:xfrm>
          <a:off x="1448083" y="727585"/>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MODULE TEMPERATURE</a:t>
          </a:r>
        </a:p>
      </dsp:txBody>
      <dsp:txXfrm>
        <a:off x="1448083" y="727585"/>
        <a:ext cx="1584040" cy="482939"/>
      </dsp:txXfrm>
    </dsp:sp>
    <dsp:sp modelId="{34055223-3FFD-4C17-A835-63A377D107FE}">
      <dsp:nvSpPr>
        <dsp:cNvPr id="0" name=""/>
        <dsp:cNvSpPr/>
      </dsp:nvSpPr>
      <dsp:spPr>
        <a:xfrm>
          <a:off x="1448083" y="1331259"/>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IRRADIATION</a:t>
          </a:r>
        </a:p>
      </dsp:txBody>
      <dsp:txXfrm>
        <a:off x="1448083" y="1331259"/>
        <a:ext cx="1584040" cy="482939"/>
      </dsp:txXfrm>
    </dsp:sp>
    <dsp:sp modelId="{171DD587-D53E-436A-B496-C4F1A392D4F3}">
      <dsp:nvSpPr>
        <dsp:cNvPr id="0" name=""/>
        <dsp:cNvSpPr/>
      </dsp:nvSpPr>
      <dsp:spPr>
        <a:xfrm>
          <a:off x="1448083" y="1934933"/>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TIME</a:t>
          </a:r>
        </a:p>
      </dsp:txBody>
      <dsp:txXfrm>
        <a:off x="1448083" y="1934933"/>
        <a:ext cx="1584040" cy="482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C4417-7ECF-4F88-8351-07E2A66D3F1E}">
      <dsp:nvSpPr>
        <dsp:cNvPr id="0" name=""/>
        <dsp:cNvSpPr/>
      </dsp:nvSpPr>
      <dsp:spPr>
        <a:xfrm>
          <a:off x="522073" y="1373877"/>
          <a:ext cx="484150" cy="652591"/>
        </a:xfrm>
        <a:custGeom>
          <a:avLst/>
          <a:gdLst/>
          <a:ahLst/>
          <a:cxnLst/>
          <a:rect l="0" t="0" r="0" b="0"/>
          <a:pathLst>
            <a:path>
              <a:moveTo>
                <a:pt x="0" y="0"/>
              </a:moveTo>
              <a:lnTo>
                <a:pt x="242075" y="0"/>
              </a:lnTo>
              <a:lnTo>
                <a:pt x="242075" y="652591"/>
              </a:lnTo>
              <a:lnTo>
                <a:pt x="484150" y="6525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679859"/>
        <a:ext cx="40628" cy="40628"/>
      </dsp:txXfrm>
    </dsp:sp>
    <dsp:sp modelId="{287305D2-9217-4CC6-ABB6-418D9BAD4E42}">
      <dsp:nvSpPr>
        <dsp:cNvPr id="0" name=""/>
        <dsp:cNvSpPr/>
      </dsp:nvSpPr>
      <dsp:spPr>
        <a:xfrm>
          <a:off x="522073" y="1328157"/>
          <a:ext cx="484150" cy="91440"/>
        </a:xfrm>
        <a:custGeom>
          <a:avLst/>
          <a:gdLst/>
          <a:ahLst/>
          <a:cxnLst/>
          <a:rect l="0" t="0" r="0" b="0"/>
          <a:pathLst>
            <a:path>
              <a:moveTo>
                <a:pt x="0" y="45720"/>
              </a:moveTo>
              <a:lnTo>
                <a:pt x="48415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2044" y="1361773"/>
        <a:ext cx="24207" cy="24207"/>
      </dsp:txXfrm>
    </dsp:sp>
    <dsp:sp modelId="{FCC1D453-3E7B-41A4-A7D3-D90CE0FE537A}">
      <dsp:nvSpPr>
        <dsp:cNvPr id="0" name=""/>
        <dsp:cNvSpPr/>
      </dsp:nvSpPr>
      <dsp:spPr>
        <a:xfrm>
          <a:off x="522073" y="721285"/>
          <a:ext cx="484150" cy="652591"/>
        </a:xfrm>
        <a:custGeom>
          <a:avLst/>
          <a:gdLst/>
          <a:ahLst/>
          <a:cxnLst/>
          <a:rect l="0" t="0" r="0" b="0"/>
          <a:pathLst>
            <a:path>
              <a:moveTo>
                <a:pt x="0" y="652591"/>
              </a:moveTo>
              <a:lnTo>
                <a:pt x="242075" y="652591"/>
              </a:lnTo>
              <a:lnTo>
                <a:pt x="242075" y="0"/>
              </a:lnTo>
              <a:lnTo>
                <a:pt x="4841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027267"/>
        <a:ext cx="40628" cy="40628"/>
      </dsp:txXfrm>
    </dsp:sp>
    <dsp:sp modelId="{931CC0EE-94CE-4330-9DE0-7FDF351EDC60}">
      <dsp:nvSpPr>
        <dsp:cNvPr id="0" name=""/>
        <dsp:cNvSpPr/>
      </dsp:nvSpPr>
      <dsp:spPr>
        <a:xfrm rot="16200000">
          <a:off x="-1112840" y="1112840"/>
          <a:ext cx="2747755"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IN" sz="3600" kern="1200" dirty="0"/>
            <a:t>OUTPUT</a:t>
          </a:r>
        </a:p>
      </dsp:txBody>
      <dsp:txXfrm>
        <a:off x="-1112840" y="1112840"/>
        <a:ext cx="2747755" cy="522073"/>
      </dsp:txXfrm>
    </dsp:sp>
    <dsp:sp modelId="{8EBD052C-D486-41F8-9E38-C5C2F0B881C2}">
      <dsp:nvSpPr>
        <dsp:cNvPr id="0" name=""/>
        <dsp:cNvSpPr/>
      </dsp:nvSpPr>
      <dsp:spPr>
        <a:xfrm>
          <a:off x="1006223" y="460248"/>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PREDICTED AC POWER</a:t>
          </a:r>
        </a:p>
      </dsp:txBody>
      <dsp:txXfrm>
        <a:off x="1006223" y="460248"/>
        <a:ext cx="1712400" cy="522073"/>
      </dsp:txXfrm>
    </dsp:sp>
    <dsp:sp modelId="{693BE72B-B7BA-4B58-9525-77B34CD071E4}">
      <dsp:nvSpPr>
        <dsp:cNvPr id="0" name=""/>
        <dsp:cNvSpPr/>
      </dsp:nvSpPr>
      <dsp:spPr>
        <a:xfrm>
          <a:off x="1006223" y="1112840"/>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HISTORICAL COMPARISSION</a:t>
          </a:r>
        </a:p>
      </dsp:txBody>
      <dsp:txXfrm>
        <a:off x="1006223" y="1112840"/>
        <a:ext cx="1712400" cy="522073"/>
      </dsp:txXfrm>
    </dsp:sp>
    <dsp:sp modelId="{28AE66C2-84C0-4280-8C3D-750A7156BA63}">
      <dsp:nvSpPr>
        <dsp:cNvPr id="0" name=""/>
        <dsp:cNvSpPr/>
      </dsp:nvSpPr>
      <dsp:spPr>
        <a:xfrm>
          <a:off x="1006223" y="1765432"/>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SUGGESTIONS</a:t>
          </a:r>
        </a:p>
      </dsp:txBody>
      <dsp:txXfrm>
        <a:off x="1006223" y="1765432"/>
        <a:ext cx="1712400" cy="52207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764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e860f335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e860f335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250" y="1140175"/>
            <a:ext cx="6191100" cy="228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b="1">
                <a:latin typeface="Orbitron"/>
                <a:ea typeface="Orbitron"/>
                <a:cs typeface="Orbitron"/>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7250" y="3534700"/>
            <a:ext cx="4278300" cy="4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D9D9D9"/>
              </a:buClr>
              <a:buSzPts val="28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3087356" y="-2735050"/>
            <a:ext cx="5146015" cy="5143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5">
  <p:cSld name="CUSTOM_17_1_1">
    <p:bg>
      <p:bgPr>
        <a:gradFill>
          <a:gsLst>
            <a:gs pos="0">
              <a:srgbClr val="2B2929"/>
            </a:gs>
            <a:gs pos="100000">
              <a:srgbClr val="010203"/>
            </a:gs>
          </a:gsLst>
          <a:lin ang="5400700" scaled="0"/>
        </a:gradFill>
        <a:effectLst/>
      </p:bgPr>
    </p:bg>
    <p:spTree>
      <p:nvGrpSpPr>
        <p:cNvPr id="1" name="Shape 669"/>
        <p:cNvGrpSpPr/>
        <p:nvPr/>
      </p:nvGrpSpPr>
      <p:grpSpPr>
        <a:xfrm>
          <a:off x="0" y="0"/>
          <a:ext cx="0" cy="0"/>
          <a:chOff x="0" y="0"/>
          <a:chExt cx="0" cy="0"/>
        </a:xfrm>
      </p:grpSpPr>
      <p:pic>
        <p:nvPicPr>
          <p:cNvPr id="670" name="Google Shape;670;p56"/>
          <p:cNvPicPr preferRelativeResize="0"/>
          <p:nvPr/>
        </p:nvPicPr>
        <p:blipFill>
          <a:blip r:embed="rId2">
            <a:alphaModFix/>
          </a:blip>
          <a:stretch>
            <a:fillRect/>
          </a:stretch>
        </p:blipFill>
        <p:spPr>
          <a:xfrm rot="-5400000">
            <a:off x="-1878375" y="-2747152"/>
            <a:ext cx="4618603" cy="5143501"/>
          </a:xfrm>
          <a:prstGeom prst="rect">
            <a:avLst/>
          </a:prstGeom>
          <a:noFill/>
          <a:ln>
            <a:noFill/>
          </a:ln>
        </p:spPr>
      </p:pic>
      <p:pic>
        <p:nvPicPr>
          <p:cNvPr id="671" name="Google Shape;671;p56"/>
          <p:cNvPicPr preferRelativeResize="0"/>
          <p:nvPr/>
        </p:nvPicPr>
        <p:blipFill>
          <a:blip r:embed="rId3">
            <a:alphaModFix/>
          </a:blip>
          <a:stretch>
            <a:fillRect/>
          </a:stretch>
        </p:blipFill>
        <p:spPr>
          <a:xfrm>
            <a:off x="5689194" y="3401575"/>
            <a:ext cx="5146015" cy="5143502"/>
          </a:xfrm>
          <a:prstGeom prst="rect">
            <a:avLst/>
          </a:prstGeom>
          <a:noFill/>
          <a:ln>
            <a:noFill/>
          </a:ln>
        </p:spPr>
      </p:pic>
      <p:pic>
        <p:nvPicPr>
          <p:cNvPr id="672" name="Google Shape;672;p56"/>
          <p:cNvPicPr preferRelativeResize="0"/>
          <p:nvPr/>
        </p:nvPicPr>
        <p:blipFill>
          <a:blip r:embed="rId2">
            <a:alphaModFix/>
          </a:blip>
          <a:stretch>
            <a:fillRect/>
          </a:stretch>
        </p:blipFill>
        <p:spPr>
          <a:xfrm rot="10800000" flipH="1">
            <a:off x="-1878374" y="2672523"/>
            <a:ext cx="4618603" cy="5143501"/>
          </a:xfrm>
          <a:prstGeom prst="rect">
            <a:avLst/>
          </a:prstGeom>
          <a:noFill/>
          <a:ln>
            <a:noFill/>
          </a:ln>
        </p:spPr>
      </p:pic>
      <p:pic>
        <p:nvPicPr>
          <p:cNvPr id="673" name="Google Shape;673;p56"/>
          <p:cNvPicPr preferRelativeResize="0"/>
          <p:nvPr/>
        </p:nvPicPr>
        <p:blipFill>
          <a:blip r:embed="rId4">
            <a:alphaModFix/>
          </a:blip>
          <a:stretch>
            <a:fillRect/>
          </a:stretch>
        </p:blipFill>
        <p:spPr>
          <a:xfrm rot="-5400000">
            <a:off x="-3170449" y="1825798"/>
            <a:ext cx="5143501" cy="5143501"/>
          </a:xfrm>
          <a:prstGeom prst="rect">
            <a:avLst/>
          </a:prstGeom>
          <a:noFill/>
          <a:ln>
            <a:noFill/>
          </a:ln>
          <a:effectLst>
            <a:outerShdw blurRad="57150" dist="19050" dir="5400000" algn="bl" rotWithShape="0">
              <a:srgbClr val="000000">
                <a:alpha val="50000"/>
              </a:srgbClr>
            </a:outerShdw>
          </a:effectLst>
        </p:spPr>
      </p:pic>
      <p:pic>
        <p:nvPicPr>
          <p:cNvPr id="674" name="Google Shape;674;p56"/>
          <p:cNvPicPr preferRelativeResize="0"/>
          <p:nvPr/>
        </p:nvPicPr>
        <p:blipFill>
          <a:blip r:embed="rId5">
            <a:alphaModFix/>
          </a:blip>
          <a:stretch>
            <a:fillRect/>
          </a:stretch>
        </p:blipFill>
        <p:spPr>
          <a:xfrm rot="-5400000">
            <a:off x="-2856348" y="2132822"/>
            <a:ext cx="4518676" cy="4520852"/>
          </a:xfrm>
          <a:prstGeom prst="rect">
            <a:avLst/>
          </a:prstGeom>
          <a:noFill/>
          <a:ln>
            <a:noFill/>
          </a:ln>
        </p:spPr>
      </p:pic>
      <p:pic>
        <p:nvPicPr>
          <p:cNvPr id="675" name="Google Shape;675;p56"/>
          <p:cNvPicPr preferRelativeResize="0"/>
          <p:nvPr/>
        </p:nvPicPr>
        <p:blipFill>
          <a:blip r:embed="rId6">
            <a:alphaModFix/>
          </a:blip>
          <a:stretch>
            <a:fillRect/>
          </a:stretch>
        </p:blipFill>
        <p:spPr>
          <a:xfrm rot="-5400000">
            <a:off x="5931576" y="-2680327"/>
            <a:ext cx="5143501" cy="5143501"/>
          </a:xfrm>
          <a:prstGeom prst="rect">
            <a:avLst/>
          </a:prstGeom>
          <a:noFill/>
          <a:ln>
            <a:noFill/>
          </a:ln>
          <a:effectLst>
            <a:outerShdw blurRad="57150" dist="19050" dir="5400000" algn="bl" rotWithShape="0">
              <a:srgbClr val="000000">
                <a:alpha val="50000"/>
              </a:srgbClr>
            </a:outerShdw>
          </a:effectLst>
        </p:spPr>
      </p:pic>
      <p:pic>
        <p:nvPicPr>
          <p:cNvPr id="676" name="Google Shape;676;p56"/>
          <p:cNvPicPr preferRelativeResize="0"/>
          <p:nvPr/>
        </p:nvPicPr>
        <p:blipFill>
          <a:blip r:embed="rId7">
            <a:alphaModFix/>
          </a:blip>
          <a:stretch>
            <a:fillRect/>
          </a:stretch>
        </p:blipFill>
        <p:spPr>
          <a:xfrm rot="8099971">
            <a:off x="6160103" y="19332"/>
            <a:ext cx="1045223" cy="1079333"/>
          </a:xfrm>
          <a:prstGeom prst="rect">
            <a:avLst/>
          </a:prstGeom>
          <a:noFill/>
          <a:ln>
            <a:noFill/>
          </a:ln>
        </p:spPr>
      </p:pic>
      <p:pic>
        <p:nvPicPr>
          <p:cNvPr id="677" name="Google Shape;677;p56"/>
          <p:cNvPicPr preferRelativeResize="0"/>
          <p:nvPr/>
        </p:nvPicPr>
        <p:blipFill rotWithShape="1">
          <a:blip r:embed="rId8">
            <a:alphaModFix/>
          </a:blip>
          <a:srcRect l="24986" t="19560" r="27255" b="27830"/>
          <a:stretch/>
        </p:blipFill>
        <p:spPr>
          <a:xfrm rot="5400011">
            <a:off x="8427966" y="704957"/>
            <a:ext cx="1104902" cy="1143003"/>
          </a:xfrm>
          <a:prstGeom prst="rect">
            <a:avLst/>
          </a:prstGeom>
          <a:noFill/>
          <a:ln>
            <a:noFill/>
          </a:ln>
        </p:spPr>
      </p:pic>
      <p:pic>
        <p:nvPicPr>
          <p:cNvPr id="678" name="Google Shape;678;p56"/>
          <p:cNvPicPr preferRelativeResize="0"/>
          <p:nvPr/>
        </p:nvPicPr>
        <p:blipFill rotWithShape="1">
          <a:blip r:embed="rId8">
            <a:alphaModFix/>
          </a:blip>
          <a:srcRect l="24986" t="19560" r="27255" b="27830"/>
          <a:stretch/>
        </p:blipFill>
        <p:spPr>
          <a:xfrm>
            <a:off x="211827" y="2990958"/>
            <a:ext cx="1316376" cy="1361777"/>
          </a:xfrm>
          <a:prstGeom prst="rect">
            <a:avLst/>
          </a:prstGeom>
          <a:noFill/>
          <a:ln>
            <a:noFill/>
          </a:ln>
        </p:spPr>
      </p:pic>
      <p:pic>
        <p:nvPicPr>
          <p:cNvPr id="679" name="Google Shape;679;p56"/>
          <p:cNvPicPr preferRelativeResize="0"/>
          <p:nvPr/>
        </p:nvPicPr>
        <p:blipFill>
          <a:blip r:embed="rId7">
            <a:alphaModFix/>
          </a:blip>
          <a:stretch>
            <a:fillRect/>
          </a:stretch>
        </p:blipFill>
        <p:spPr>
          <a:xfrm rot="-8100000">
            <a:off x="2830899" y="4639507"/>
            <a:ext cx="874507" cy="9030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261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2B2929"/>
            </a:gs>
            <a:gs pos="100000">
              <a:srgbClr val="010203"/>
            </a:gs>
          </a:gsLst>
          <a:lin ang="5400700" scaled="0"/>
        </a:gradFill>
        <a:effectLst/>
      </p:bgPr>
    </p:bg>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rot="-5400000">
            <a:off x="6648050" y="-2893750"/>
            <a:ext cx="5143501" cy="5143501"/>
          </a:xfrm>
          <a:prstGeom prst="rect">
            <a:avLst/>
          </a:prstGeom>
          <a:noFill/>
          <a:ln>
            <a:noFill/>
          </a:ln>
          <a:effectLst>
            <a:outerShdw blurRad="57150" dist="19050" dir="5400000" algn="bl" rotWithShape="0">
              <a:srgbClr val="000000">
                <a:alpha val="50000"/>
              </a:srgbClr>
            </a:outerShdw>
          </a:effectLst>
        </p:spPr>
      </p:pic>
      <p:pic>
        <p:nvPicPr>
          <p:cNvPr id="54" name="Google Shape;54;p6"/>
          <p:cNvPicPr preferRelativeResize="0"/>
          <p:nvPr/>
        </p:nvPicPr>
        <p:blipFill rotWithShape="1">
          <a:blip r:embed="rId3">
            <a:alphaModFix/>
          </a:blip>
          <a:srcRect l="19260" r="-24968"/>
          <a:stretch/>
        </p:blipFill>
        <p:spPr>
          <a:xfrm rot="5399945">
            <a:off x="7769275" y="12806"/>
            <a:ext cx="1104950" cy="1079331"/>
          </a:xfrm>
          <a:prstGeom prst="rect">
            <a:avLst/>
          </a:prstGeom>
          <a:noFill/>
          <a:ln>
            <a:noFill/>
          </a:ln>
        </p:spPr>
      </p:pic>
      <p:pic>
        <p:nvPicPr>
          <p:cNvPr id="55" name="Google Shape;55;p6"/>
          <p:cNvPicPr preferRelativeResize="0"/>
          <p:nvPr/>
        </p:nvPicPr>
        <p:blipFill rotWithShape="1">
          <a:blip r:embed="rId4">
            <a:alphaModFix/>
          </a:blip>
          <a:srcRect l="24986" t="19560" r="27255" b="27830"/>
          <a:stretch/>
        </p:blipFill>
        <p:spPr>
          <a:xfrm rot="10800000">
            <a:off x="7969646" y="223310"/>
            <a:ext cx="1104899" cy="1142996"/>
          </a:xfrm>
          <a:prstGeom prst="rect">
            <a:avLst/>
          </a:prstGeom>
          <a:noFill/>
          <a:ln>
            <a:noFill/>
          </a:ln>
        </p:spPr>
      </p:pic>
      <p:pic>
        <p:nvPicPr>
          <p:cNvPr id="56" name="Google Shape;56;p6"/>
          <p:cNvPicPr preferRelativeResize="0"/>
          <p:nvPr/>
        </p:nvPicPr>
        <p:blipFill>
          <a:blip r:embed="rId5">
            <a:alphaModFix/>
          </a:blip>
          <a:stretch>
            <a:fillRect/>
          </a:stretch>
        </p:blipFill>
        <p:spPr>
          <a:xfrm rot="5400000">
            <a:off x="-2948951" y="2751671"/>
            <a:ext cx="5788101" cy="6445926"/>
          </a:xfrm>
          <a:prstGeom prst="rect">
            <a:avLst/>
          </a:prstGeom>
          <a:noFill/>
          <a:ln>
            <a:noFill/>
          </a:ln>
        </p:spPr>
      </p:pic>
      <p:sp>
        <p:nvSpPr>
          <p:cNvPr id="57" name="Google Shape;57;p6"/>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12">
    <p:bg>
      <p:bgPr>
        <a:gradFill>
          <a:gsLst>
            <a:gs pos="0">
              <a:srgbClr val="2B2929"/>
            </a:gs>
            <a:gs pos="100000">
              <a:srgbClr val="010203"/>
            </a:gs>
          </a:gsLst>
          <a:lin ang="8099331" scaled="0"/>
        </a:gradFill>
        <a:effectLst/>
      </p:bgPr>
    </p:bg>
    <p:spTree>
      <p:nvGrpSpPr>
        <p:cNvPr id="1" name="Shape 314"/>
        <p:cNvGrpSpPr/>
        <p:nvPr/>
      </p:nvGrpSpPr>
      <p:grpSpPr>
        <a:xfrm>
          <a:off x="0" y="0"/>
          <a:ext cx="0" cy="0"/>
          <a:chOff x="0" y="0"/>
          <a:chExt cx="0" cy="0"/>
        </a:xfrm>
      </p:grpSpPr>
      <p:pic>
        <p:nvPicPr>
          <p:cNvPr id="315" name="Google Shape;315;p27"/>
          <p:cNvPicPr preferRelativeResize="0"/>
          <p:nvPr/>
        </p:nvPicPr>
        <p:blipFill>
          <a:blip r:embed="rId2">
            <a:alphaModFix/>
          </a:blip>
          <a:stretch>
            <a:fillRect/>
          </a:stretch>
        </p:blipFill>
        <p:spPr>
          <a:xfrm rot="10800000">
            <a:off x="5924550" y="-3238500"/>
            <a:ext cx="5143501" cy="5143501"/>
          </a:xfrm>
          <a:prstGeom prst="rect">
            <a:avLst/>
          </a:prstGeom>
          <a:noFill/>
          <a:ln>
            <a:noFill/>
          </a:ln>
          <a:effectLst>
            <a:outerShdw blurRad="57150" dist="19050" dir="5400000" algn="bl" rotWithShape="0">
              <a:srgbClr val="000000">
                <a:alpha val="50000"/>
              </a:srgbClr>
            </a:outerShdw>
          </a:effectLst>
        </p:spPr>
      </p:pic>
      <p:pic>
        <p:nvPicPr>
          <p:cNvPr id="316" name="Google Shape;316;p27"/>
          <p:cNvPicPr preferRelativeResize="0"/>
          <p:nvPr/>
        </p:nvPicPr>
        <p:blipFill>
          <a:blip r:embed="rId3">
            <a:alphaModFix/>
          </a:blip>
          <a:stretch>
            <a:fillRect/>
          </a:stretch>
        </p:blipFill>
        <p:spPr>
          <a:xfrm rot="10800000" flipH="1">
            <a:off x="7962212" y="1463925"/>
            <a:ext cx="5143501" cy="5143501"/>
          </a:xfrm>
          <a:prstGeom prst="rect">
            <a:avLst/>
          </a:prstGeom>
          <a:noFill/>
          <a:ln>
            <a:noFill/>
          </a:ln>
          <a:effectLst>
            <a:outerShdw blurRad="57150" dist="19050" dir="5400000" algn="bl" rotWithShape="0">
              <a:srgbClr val="000000">
                <a:alpha val="50000"/>
              </a:srgbClr>
            </a:outerShdw>
          </a:effectLst>
        </p:spPr>
      </p:pic>
      <p:pic>
        <p:nvPicPr>
          <p:cNvPr id="317" name="Google Shape;317;p27"/>
          <p:cNvPicPr preferRelativeResize="0"/>
          <p:nvPr/>
        </p:nvPicPr>
        <p:blipFill>
          <a:blip r:embed="rId4">
            <a:alphaModFix/>
          </a:blip>
          <a:stretch>
            <a:fillRect/>
          </a:stretch>
        </p:blipFill>
        <p:spPr>
          <a:xfrm rot="58" flipH="1">
            <a:off x="8185627" y="2238032"/>
            <a:ext cx="833275" cy="860485"/>
          </a:xfrm>
          <a:prstGeom prst="rect">
            <a:avLst/>
          </a:prstGeom>
          <a:noFill/>
          <a:ln>
            <a:noFill/>
          </a:ln>
        </p:spPr>
      </p:pic>
      <p:pic>
        <p:nvPicPr>
          <p:cNvPr id="318" name="Google Shape;318;p27"/>
          <p:cNvPicPr preferRelativeResize="0"/>
          <p:nvPr/>
        </p:nvPicPr>
        <p:blipFill rotWithShape="1">
          <a:blip r:embed="rId5">
            <a:alphaModFix/>
          </a:blip>
          <a:srcRect l="24986" t="19560" r="27255" b="27830"/>
          <a:stretch/>
        </p:blipFill>
        <p:spPr>
          <a:xfrm rot="-5400000" flipH="1">
            <a:off x="8369405" y="3666583"/>
            <a:ext cx="1104899" cy="1142996"/>
          </a:xfrm>
          <a:prstGeom prst="rect">
            <a:avLst/>
          </a:prstGeom>
          <a:noFill/>
          <a:ln>
            <a:noFill/>
          </a:ln>
        </p:spPr>
      </p:pic>
      <p:pic>
        <p:nvPicPr>
          <p:cNvPr id="319" name="Google Shape;319;p27"/>
          <p:cNvPicPr preferRelativeResize="0"/>
          <p:nvPr/>
        </p:nvPicPr>
        <p:blipFill>
          <a:blip r:embed="rId6">
            <a:alphaModFix/>
          </a:blip>
          <a:stretch>
            <a:fillRect/>
          </a:stretch>
        </p:blipFill>
        <p:spPr>
          <a:xfrm rot="-5400000" flipH="1">
            <a:off x="-2023473" y="3734298"/>
            <a:ext cx="4197798" cy="4674852"/>
          </a:xfrm>
          <a:prstGeom prst="rect">
            <a:avLst/>
          </a:prstGeom>
          <a:noFill/>
          <a:ln>
            <a:noFill/>
          </a:ln>
        </p:spPr>
      </p:pic>
      <p:sp>
        <p:nvSpPr>
          <p:cNvPr id="320" name="Google Shape;320;p27"/>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13">
    <p:bg>
      <p:bgPr>
        <a:gradFill>
          <a:gsLst>
            <a:gs pos="0">
              <a:srgbClr val="2B2929"/>
            </a:gs>
            <a:gs pos="58999">
              <a:schemeClr val="lt1"/>
            </a:gs>
            <a:gs pos="100000">
              <a:schemeClr val="lt1"/>
            </a:gs>
          </a:gsLst>
          <a:lin ang="5400700" scaled="0"/>
        </a:gradFill>
        <a:effectLst/>
      </p:bgPr>
    </p:bg>
    <p:spTree>
      <p:nvGrpSpPr>
        <p:cNvPr id="1" name="Shape 354"/>
        <p:cNvGrpSpPr/>
        <p:nvPr/>
      </p:nvGrpSpPr>
      <p:grpSpPr>
        <a:xfrm>
          <a:off x="0" y="0"/>
          <a:ext cx="0" cy="0"/>
          <a:chOff x="0" y="0"/>
          <a:chExt cx="0" cy="0"/>
        </a:xfrm>
      </p:grpSpPr>
      <p:pic>
        <p:nvPicPr>
          <p:cNvPr id="355" name="Google Shape;355;p32"/>
          <p:cNvPicPr preferRelativeResize="0"/>
          <p:nvPr/>
        </p:nvPicPr>
        <p:blipFill>
          <a:blip r:embed="rId2">
            <a:alphaModFix/>
          </a:blip>
          <a:stretch>
            <a:fillRect/>
          </a:stretch>
        </p:blipFill>
        <p:spPr>
          <a:xfrm rot="-5400000" flipH="1">
            <a:off x="6840311" y="-681272"/>
            <a:ext cx="4618603" cy="5143501"/>
          </a:xfrm>
          <a:prstGeom prst="rect">
            <a:avLst/>
          </a:prstGeom>
          <a:noFill/>
          <a:ln>
            <a:noFill/>
          </a:ln>
        </p:spPr>
      </p:pic>
      <p:pic>
        <p:nvPicPr>
          <p:cNvPr id="356" name="Google Shape;356;p32"/>
          <p:cNvPicPr preferRelativeResize="0"/>
          <p:nvPr/>
        </p:nvPicPr>
        <p:blipFill>
          <a:blip r:embed="rId3">
            <a:alphaModFix/>
          </a:blip>
          <a:stretch>
            <a:fillRect/>
          </a:stretch>
        </p:blipFill>
        <p:spPr>
          <a:xfrm>
            <a:off x="5154687" y="2072828"/>
            <a:ext cx="7219948" cy="7219948"/>
          </a:xfrm>
          <a:prstGeom prst="rect">
            <a:avLst/>
          </a:prstGeom>
          <a:noFill/>
          <a:ln>
            <a:noFill/>
          </a:ln>
        </p:spPr>
      </p:pic>
      <p:pic>
        <p:nvPicPr>
          <p:cNvPr id="357" name="Google Shape;357;p32"/>
          <p:cNvPicPr preferRelativeResize="0"/>
          <p:nvPr/>
        </p:nvPicPr>
        <p:blipFill>
          <a:blip r:embed="rId4">
            <a:alphaModFix/>
          </a:blip>
          <a:stretch>
            <a:fillRect/>
          </a:stretch>
        </p:blipFill>
        <p:spPr>
          <a:xfrm>
            <a:off x="7424587" y="-1710897"/>
            <a:ext cx="5143501" cy="5143501"/>
          </a:xfrm>
          <a:prstGeom prst="rect">
            <a:avLst/>
          </a:prstGeom>
          <a:noFill/>
          <a:ln>
            <a:noFill/>
          </a:ln>
          <a:effectLst>
            <a:outerShdw blurRad="57150" dist="19050" dir="5400000" algn="bl" rotWithShape="0">
              <a:srgbClr val="000000">
                <a:alpha val="50000"/>
              </a:srgbClr>
            </a:outerShdw>
          </a:effectLst>
        </p:spPr>
      </p:pic>
      <p:pic>
        <p:nvPicPr>
          <p:cNvPr id="358" name="Google Shape;358;p32"/>
          <p:cNvPicPr preferRelativeResize="0"/>
          <p:nvPr/>
        </p:nvPicPr>
        <p:blipFill>
          <a:blip r:embed="rId5">
            <a:alphaModFix/>
          </a:blip>
          <a:stretch>
            <a:fillRect/>
          </a:stretch>
        </p:blipFill>
        <p:spPr>
          <a:xfrm>
            <a:off x="7741300" y="-1397884"/>
            <a:ext cx="4518676" cy="4520852"/>
          </a:xfrm>
          <a:prstGeom prst="rect">
            <a:avLst/>
          </a:prstGeom>
          <a:noFill/>
          <a:ln>
            <a:noFill/>
          </a:ln>
        </p:spPr>
      </p:pic>
      <p:pic>
        <p:nvPicPr>
          <p:cNvPr id="359" name="Google Shape;359;p32"/>
          <p:cNvPicPr preferRelativeResize="0"/>
          <p:nvPr/>
        </p:nvPicPr>
        <p:blipFill>
          <a:blip r:embed="rId6">
            <a:alphaModFix/>
          </a:blip>
          <a:stretch>
            <a:fillRect/>
          </a:stretch>
        </p:blipFill>
        <p:spPr>
          <a:xfrm>
            <a:off x="7043587" y="2091878"/>
            <a:ext cx="5143501" cy="5143501"/>
          </a:xfrm>
          <a:prstGeom prst="rect">
            <a:avLst/>
          </a:prstGeom>
          <a:noFill/>
          <a:ln>
            <a:noFill/>
          </a:ln>
          <a:effectLst>
            <a:outerShdw blurRad="57150" dist="19050" dir="5400000" algn="bl" rotWithShape="0">
              <a:srgbClr val="000000">
                <a:alpha val="50000"/>
              </a:srgbClr>
            </a:outerShdw>
          </a:effectLst>
        </p:spPr>
      </p:pic>
      <p:pic>
        <p:nvPicPr>
          <p:cNvPr id="360" name="Google Shape;360;p32"/>
          <p:cNvPicPr preferRelativeResize="0"/>
          <p:nvPr/>
        </p:nvPicPr>
        <p:blipFill>
          <a:blip r:embed="rId7">
            <a:alphaModFix/>
          </a:blip>
          <a:stretch>
            <a:fillRect/>
          </a:stretch>
        </p:blipFill>
        <p:spPr>
          <a:xfrm rot="-8100029">
            <a:off x="8330426" y="2783225"/>
            <a:ext cx="1045223" cy="1079333"/>
          </a:xfrm>
          <a:prstGeom prst="rect">
            <a:avLst/>
          </a:prstGeom>
          <a:noFill/>
          <a:ln>
            <a:noFill/>
          </a:ln>
        </p:spPr>
      </p:pic>
      <p:pic>
        <p:nvPicPr>
          <p:cNvPr id="361" name="Google Shape;361;p32"/>
          <p:cNvPicPr preferRelativeResize="0"/>
          <p:nvPr/>
        </p:nvPicPr>
        <p:blipFill rotWithShape="1">
          <a:blip r:embed="rId8">
            <a:alphaModFix/>
          </a:blip>
          <a:srcRect l="24986" t="19560" r="27255" b="27830"/>
          <a:stretch/>
        </p:blipFill>
        <p:spPr>
          <a:xfrm rot="-5399989">
            <a:off x="7606576" y="3750067"/>
            <a:ext cx="1104902" cy="1143003"/>
          </a:xfrm>
          <a:prstGeom prst="rect">
            <a:avLst/>
          </a:prstGeom>
          <a:noFill/>
          <a:ln>
            <a:noFill/>
          </a:ln>
        </p:spPr>
      </p:pic>
      <p:pic>
        <p:nvPicPr>
          <p:cNvPr id="362" name="Google Shape;362;p32"/>
          <p:cNvPicPr preferRelativeResize="0"/>
          <p:nvPr/>
        </p:nvPicPr>
        <p:blipFill rotWithShape="1">
          <a:blip r:embed="rId8">
            <a:alphaModFix/>
          </a:blip>
          <a:srcRect l="24986" t="19560" r="27255" b="27830"/>
          <a:stretch/>
        </p:blipFill>
        <p:spPr>
          <a:xfrm rot="5400000">
            <a:off x="8124577" y="-403372"/>
            <a:ext cx="1316376" cy="1361777"/>
          </a:xfrm>
          <a:prstGeom prst="rect">
            <a:avLst/>
          </a:prstGeom>
          <a:noFill/>
          <a:ln>
            <a:noFill/>
          </a:ln>
        </p:spPr>
      </p:pic>
      <p:sp>
        <p:nvSpPr>
          <p:cNvPr id="363" name="Google Shape;363;p32"/>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2"/>
          <p:cNvSpPr txBox="1">
            <a:spLocks noGrp="1"/>
          </p:cNvSpPr>
          <p:nvPr>
            <p:ph type="body" idx="1"/>
          </p:nvPr>
        </p:nvSpPr>
        <p:spPr>
          <a:xfrm>
            <a:off x="713225" y="941525"/>
            <a:ext cx="6562200" cy="3977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2B2929"/>
            </a:gs>
            <a:gs pos="100000">
              <a:srgbClr val="010203"/>
            </a:gs>
          </a:gsLst>
          <a:lin ang="5400700" scaled="0"/>
        </a:gradFill>
        <a:effectLst/>
      </p:bgPr>
    </p:bg>
    <p:spTree>
      <p:nvGrpSpPr>
        <p:cNvPr id="1" name="Shape 489"/>
        <p:cNvGrpSpPr/>
        <p:nvPr/>
      </p:nvGrpSpPr>
      <p:grpSpPr>
        <a:xfrm>
          <a:off x="0" y="0"/>
          <a:ext cx="0" cy="0"/>
          <a:chOff x="0" y="0"/>
          <a:chExt cx="0" cy="0"/>
        </a:xfrm>
      </p:grpSpPr>
      <p:pic>
        <p:nvPicPr>
          <p:cNvPr id="490" name="Google Shape;490;p43"/>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pic>
        <p:nvPicPr>
          <p:cNvPr id="491" name="Google Shape;491;p43"/>
          <p:cNvPicPr preferRelativeResize="0"/>
          <p:nvPr/>
        </p:nvPicPr>
        <p:blipFill rotWithShape="1">
          <a:blip r:embed="rId3">
            <a:alphaModFix/>
          </a:blip>
          <a:srcRect l="18692"/>
          <a:stretch/>
        </p:blipFill>
        <p:spPr>
          <a:xfrm rot="8100005">
            <a:off x="7647845" y="-17742"/>
            <a:ext cx="849864" cy="1079335"/>
          </a:xfrm>
          <a:prstGeom prst="rect">
            <a:avLst/>
          </a:prstGeom>
          <a:noFill/>
          <a:ln>
            <a:noFill/>
          </a:ln>
        </p:spPr>
      </p:pic>
      <p:pic>
        <p:nvPicPr>
          <p:cNvPr id="492" name="Google Shape;492;p43"/>
          <p:cNvPicPr preferRelativeResize="0"/>
          <p:nvPr/>
        </p:nvPicPr>
        <p:blipFill rotWithShape="1">
          <a:blip r:embed="rId4">
            <a:alphaModFix/>
          </a:blip>
          <a:srcRect l="24986" t="19560" r="27255" b="27830"/>
          <a:stretch/>
        </p:blipFill>
        <p:spPr>
          <a:xfrm rot="10800000">
            <a:off x="7474057" y="245835"/>
            <a:ext cx="1104899" cy="1142996"/>
          </a:xfrm>
          <a:prstGeom prst="rect">
            <a:avLst/>
          </a:prstGeom>
          <a:noFill/>
          <a:ln>
            <a:noFill/>
          </a:ln>
        </p:spPr>
      </p:pic>
      <p:pic>
        <p:nvPicPr>
          <p:cNvPr id="493" name="Google Shape;493;p43"/>
          <p:cNvPicPr preferRelativeResize="0"/>
          <p:nvPr/>
        </p:nvPicPr>
        <p:blipFill>
          <a:blip r:embed="rId3">
            <a:alphaModFix/>
          </a:blip>
          <a:stretch>
            <a:fillRect/>
          </a:stretch>
        </p:blipFill>
        <p:spPr>
          <a:xfrm rot="-142130">
            <a:off x="62484" y="4133534"/>
            <a:ext cx="874507" cy="903026"/>
          </a:xfrm>
          <a:prstGeom prst="rect">
            <a:avLst/>
          </a:prstGeom>
          <a:noFill/>
          <a:ln>
            <a:noFill/>
          </a:ln>
        </p:spPr>
      </p:pic>
      <p:sp>
        <p:nvSpPr>
          <p:cNvPr id="494" name="Google Shape;494;p43"/>
          <p:cNvSpPr txBox="1">
            <a:spLocks noGrp="1"/>
          </p:cNvSpPr>
          <p:nvPr>
            <p:ph type="title"/>
          </p:nvPr>
        </p:nvSpPr>
        <p:spPr>
          <a:xfrm>
            <a:off x="937700"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5" name="Google Shape;495;p43"/>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6" name="Google Shape;496;p43"/>
          <p:cNvSpPr txBox="1">
            <a:spLocks noGrp="1"/>
          </p:cNvSpPr>
          <p:nvPr>
            <p:ph type="title" idx="2"/>
          </p:nvPr>
        </p:nvSpPr>
        <p:spPr>
          <a:xfrm>
            <a:off x="3484419"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 name="Google Shape;497;p43"/>
          <p:cNvSpPr txBox="1">
            <a:spLocks noGrp="1"/>
          </p:cNvSpPr>
          <p:nvPr>
            <p:ph type="subTitle" idx="3"/>
          </p:nvPr>
        </p:nvSpPr>
        <p:spPr>
          <a:xfrm>
            <a:off x="3484421"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8" name="Google Shape;498;p43"/>
          <p:cNvSpPr txBox="1">
            <a:spLocks noGrp="1"/>
          </p:cNvSpPr>
          <p:nvPr>
            <p:ph type="title" idx="4"/>
          </p:nvPr>
        </p:nvSpPr>
        <p:spPr>
          <a:xfrm>
            <a:off x="6031147"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9" name="Google Shape;499;p43"/>
          <p:cNvSpPr txBox="1">
            <a:spLocks noGrp="1"/>
          </p:cNvSpPr>
          <p:nvPr>
            <p:ph type="subTitle" idx="5"/>
          </p:nvPr>
        </p:nvSpPr>
        <p:spPr>
          <a:xfrm>
            <a:off x="6031147"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0" name="Google Shape;500;p43"/>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5">
    <p:bg>
      <p:bgPr>
        <a:gradFill>
          <a:gsLst>
            <a:gs pos="0">
              <a:srgbClr val="2B2929"/>
            </a:gs>
            <a:gs pos="100000">
              <a:srgbClr val="010203"/>
            </a:gs>
          </a:gsLst>
          <a:lin ang="5400700" scaled="0"/>
        </a:gradFill>
        <a:effectLst/>
      </p:bgPr>
    </p:bg>
    <p:spTree>
      <p:nvGrpSpPr>
        <p:cNvPr id="1" name="Shape 634"/>
        <p:cNvGrpSpPr/>
        <p:nvPr/>
      </p:nvGrpSpPr>
      <p:grpSpPr>
        <a:xfrm>
          <a:off x="0" y="0"/>
          <a:ext cx="0" cy="0"/>
          <a:chOff x="0" y="0"/>
          <a:chExt cx="0" cy="0"/>
        </a:xfrm>
      </p:grpSpPr>
      <p:pic>
        <p:nvPicPr>
          <p:cNvPr id="635" name="Google Shape;635;p52"/>
          <p:cNvPicPr preferRelativeResize="0"/>
          <p:nvPr/>
        </p:nvPicPr>
        <p:blipFill>
          <a:blip r:embed="rId2">
            <a:alphaModFix/>
          </a:blip>
          <a:stretch>
            <a:fillRect/>
          </a:stretch>
        </p:blipFill>
        <p:spPr>
          <a:xfrm rot="10800000" flipH="1">
            <a:off x="3499615" y="-2798156"/>
            <a:ext cx="4618603" cy="5143501"/>
          </a:xfrm>
          <a:prstGeom prst="rect">
            <a:avLst/>
          </a:prstGeom>
          <a:noFill/>
          <a:ln>
            <a:noFill/>
          </a:ln>
        </p:spPr>
      </p:pic>
      <p:pic>
        <p:nvPicPr>
          <p:cNvPr id="636" name="Google Shape;636;p52"/>
          <p:cNvPicPr preferRelativeResize="0"/>
          <p:nvPr/>
        </p:nvPicPr>
        <p:blipFill>
          <a:blip r:embed="rId3">
            <a:alphaModFix/>
          </a:blip>
          <a:stretch>
            <a:fillRect/>
          </a:stretch>
        </p:blipFill>
        <p:spPr>
          <a:xfrm rot="10800000" flipH="1">
            <a:off x="3718991" y="-5056952"/>
            <a:ext cx="7219948" cy="7219948"/>
          </a:xfrm>
          <a:prstGeom prst="rect">
            <a:avLst/>
          </a:prstGeom>
          <a:noFill/>
          <a:ln>
            <a:noFill/>
          </a:ln>
        </p:spPr>
      </p:pic>
      <p:pic>
        <p:nvPicPr>
          <p:cNvPr id="637" name="Google Shape;637;p52"/>
          <p:cNvPicPr preferRelativeResize="0"/>
          <p:nvPr/>
        </p:nvPicPr>
        <p:blipFill>
          <a:blip r:embed="rId4">
            <a:alphaModFix/>
          </a:blip>
          <a:stretch>
            <a:fillRect/>
          </a:stretch>
        </p:blipFill>
        <p:spPr>
          <a:xfrm rot="10800000" flipH="1">
            <a:off x="5512641" y="-2770956"/>
            <a:ext cx="5143501" cy="5143501"/>
          </a:xfrm>
          <a:prstGeom prst="rect">
            <a:avLst/>
          </a:prstGeom>
          <a:noFill/>
          <a:ln>
            <a:noFill/>
          </a:ln>
          <a:effectLst>
            <a:outerShdw blurRad="57150" dist="19050" dir="5400000" algn="bl" rotWithShape="0">
              <a:srgbClr val="000000">
                <a:alpha val="50000"/>
              </a:srgbClr>
            </a:outerShdw>
          </a:effectLst>
        </p:spPr>
      </p:pic>
      <p:pic>
        <p:nvPicPr>
          <p:cNvPr id="638" name="Google Shape;638;p52"/>
          <p:cNvPicPr preferRelativeResize="0"/>
          <p:nvPr/>
        </p:nvPicPr>
        <p:blipFill>
          <a:blip r:embed="rId5">
            <a:alphaModFix/>
          </a:blip>
          <a:stretch>
            <a:fillRect/>
          </a:stretch>
        </p:blipFill>
        <p:spPr>
          <a:xfrm rot="-2699971" flipH="1">
            <a:off x="7187355" y="159191"/>
            <a:ext cx="1045223" cy="1079333"/>
          </a:xfrm>
          <a:prstGeom prst="rect">
            <a:avLst/>
          </a:prstGeom>
          <a:noFill/>
          <a:ln>
            <a:noFill/>
          </a:ln>
        </p:spPr>
      </p:pic>
      <p:pic>
        <p:nvPicPr>
          <p:cNvPr id="639" name="Google Shape;639;p52"/>
          <p:cNvPicPr preferRelativeResize="0"/>
          <p:nvPr/>
        </p:nvPicPr>
        <p:blipFill rotWithShape="1">
          <a:blip r:embed="rId6">
            <a:alphaModFix/>
          </a:blip>
          <a:srcRect l="24986" t="19560" r="27255" b="27830"/>
          <a:stretch/>
        </p:blipFill>
        <p:spPr>
          <a:xfrm rot="-5400000" flipH="1">
            <a:off x="6415134" y="-72998"/>
            <a:ext cx="1104899" cy="1142996"/>
          </a:xfrm>
          <a:prstGeom prst="rect">
            <a:avLst/>
          </a:prstGeom>
          <a:noFill/>
          <a:ln>
            <a:noFill/>
          </a:ln>
        </p:spPr>
      </p:pic>
      <p:pic>
        <p:nvPicPr>
          <p:cNvPr id="640" name="Google Shape;640;p52"/>
          <p:cNvPicPr preferRelativeResize="0"/>
          <p:nvPr/>
        </p:nvPicPr>
        <p:blipFill>
          <a:blip r:embed="rId5">
            <a:alphaModFix/>
          </a:blip>
          <a:stretch>
            <a:fillRect/>
          </a:stretch>
        </p:blipFill>
        <p:spPr>
          <a:xfrm rot="-8100000" flipH="1">
            <a:off x="7926591" y="4063531"/>
            <a:ext cx="874507" cy="903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6">
    <p:bg>
      <p:bgPr>
        <a:gradFill>
          <a:gsLst>
            <a:gs pos="0">
              <a:srgbClr val="2B2929"/>
            </a:gs>
            <a:gs pos="100000">
              <a:srgbClr val="010203"/>
            </a:gs>
          </a:gsLst>
          <a:lin ang="5400700" scaled="0"/>
        </a:gradFill>
        <a:effectLst/>
      </p:bgPr>
    </p:bg>
    <p:spTree>
      <p:nvGrpSpPr>
        <p:cNvPr id="1" name="Shape 641"/>
        <p:cNvGrpSpPr/>
        <p:nvPr/>
      </p:nvGrpSpPr>
      <p:grpSpPr>
        <a:xfrm>
          <a:off x="0" y="0"/>
          <a:ext cx="0" cy="0"/>
          <a:chOff x="0" y="0"/>
          <a:chExt cx="0" cy="0"/>
        </a:xfrm>
      </p:grpSpPr>
      <p:pic>
        <p:nvPicPr>
          <p:cNvPr id="642" name="Google Shape;642;p53"/>
          <p:cNvPicPr preferRelativeResize="0"/>
          <p:nvPr/>
        </p:nvPicPr>
        <p:blipFill>
          <a:blip r:embed="rId2">
            <a:alphaModFix/>
          </a:blip>
          <a:stretch>
            <a:fillRect/>
          </a:stretch>
        </p:blipFill>
        <p:spPr>
          <a:xfrm rot="5400000">
            <a:off x="-1653141" y="553624"/>
            <a:ext cx="4618603" cy="5143501"/>
          </a:xfrm>
          <a:prstGeom prst="rect">
            <a:avLst/>
          </a:prstGeom>
          <a:noFill/>
          <a:ln>
            <a:noFill/>
          </a:ln>
        </p:spPr>
      </p:pic>
      <p:pic>
        <p:nvPicPr>
          <p:cNvPr id="643" name="Google Shape;643;p53"/>
          <p:cNvPicPr preferRelativeResize="0"/>
          <p:nvPr/>
        </p:nvPicPr>
        <p:blipFill>
          <a:blip r:embed="rId3">
            <a:alphaModFix/>
          </a:blip>
          <a:stretch>
            <a:fillRect/>
          </a:stretch>
        </p:blipFill>
        <p:spPr>
          <a:xfrm rot="5400000">
            <a:off x="-3507636" y="1206899"/>
            <a:ext cx="7219948" cy="7219948"/>
          </a:xfrm>
          <a:prstGeom prst="rect">
            <a:avLst/>
          </a:prstGeom>
          <a:noFill/>
          <a:ln>
            <a:noFill/>
          </a:ln>
        </p:spPr>
      </p:pic>
      <p:pic>
        <p:nvPicPr>
          <p:cNvPr id="644" name="Google Shape;644;p53"/>
          <p:cNvPicPr preferRelativeResize="0"/>
          <p:nvPr/>
        </p:nvPicPr>
        <p:blipFill>
          <a:blip r:embed="rId4">
            <a:alphaModFix/>
          </a:blip>
          <a:stretch>
            <a:fillRect/>
          </a:stretch>
        </p:blipFill>
        <p:spPr>
          <a:xfrm rot="5400000">
            <a:off x="-1240699" y="3031523"/>
            <a:ext cx="5143501" cy="5143501"/>
          </a:xfrm>
          <a:prstGeom prst="rect">
            <a:avLst/>
          </a:prstGeom>
          <a:noFill/>
          <a:ln>
            <a:noFill/>
          </a:ln>
        </p:spPr>
      </p:pic>
      <p:pic>
        <p:nvPicPr>
          <p:cNvPr id="645" name="Google Shape;645;p53"/>
          <p:cNvPicPr preferRelativeResize="0"/>
          <p:nvPr/>
        </p:nvPicPr>
        <p:blipFill>
          <a:blip r:embed="rId4">
            <a:alphaModFix/>
          </a:blip>
          <a:stretch>
            <a:fillRect/>
          </a:stretch>
        </p:blipFill>
        <p:spPr>
          <a:xfrm rot="5400000">
            <a:off x="2142985" y="3000549"/>
            <a:ext cx="5143501" cy="5143501"/>
          </a:xfrm>
          <a:prstGeom prst="rect">
            <a:avLst/>
          </a:prstGeom>
          <a:noFill/>
          <a:ln>
            <a:noFill/>
          </a:ln>
          <a:effectLst>
            <a:outerShdw blurRad="57150" dist="19050" dir="5400000" algn="bl" rotWithShape="0">
              <a:srgbClr val="000000">
                <a:alpha val="50000"/>
              </a:srgbClr>
            </a:outerShdw>
          </a:effectLst>
        </p:spPr>
      </p:pic>
      <p:pic>
        <p:nvPicPr>
          <p:cNvPr id="646" name="Google Shape;646;p53"/>
          <p:cNvPicPr preferRelativeResize="0"/>
          <p:nvPr/>
        </p:nvPicPr>
        <p:blipFill>
          <a:blip r:embed="rId5">
            <a:alphaModFix/>
          </a:blip>
          <a:stretch>
            <a:fillRect/>
          </a:stretch>
        </p:blipFill>
        <p:spPr>
          <a:xfrm rot="5400000">
            <a:off x="2453709" y="3318554"/>
            <a:ext cx="4518676" cy="4520852"/>
          </a:xfrm>
          <a:prstGeom prst="rect">
            <a:avLst/>
          </a:prstGeom>
          <a:noFill/>
          <a:ln>
            <a:noFill/>
          </a:ln>
        </p:spPr>
      </p:pic>
      <p:pic>
        <p:nvPicPr>
          <p:cNvPr id="647" name="Google Shape;647;p53"/>
          <p:cNvPicPr preferRelativeResize="0"/>
          <p:nvPr/>
        </p:nvPicPr>
        <p:blipFill>
          <a:blip r:embed="rId6">
            <a:alphaModFix/>
          </a:blip>
          <a:stretch>
            <a:fillRect/>
          </a:stretch>
        </p:blipFill>
        <p:spPr>
          <a:xfrm rot="10799942">
            <a:off x="8000449" y="228433"/>
            <a:ext cx="1045222" cy="1079333"/>
          </a:xfrm>
          <a:prstGeom prst="rect">
            <a:avLst/>
          </a:prstGeom>
          <a:noFill/>
          <a:ln>
            <a:noFill/>
          </a:ln>
        </p:spPr>
      </p:pic>
      <p:pic>
        <p:nvPicPr>
          <p:cNvPr id="648" name="Google Shape;648;p53"/>
          <p:cNvPicPr preferRelativeResize="0"/>
          <p:nvPr/>
        </p:nvPicPr>
        <p:blipFill rotWithShape="1">
          <a:blip r:embed="rId7">
            <a:alphaModFix/>
          </a:blip>
          <a:srcRect l="24986" t="19560" r="27255" b="27830"/>
          <a:stretch/>
        </p:blipFill>
        <p:spPr>
          <a:xfrm>
            <a:off x="676216" y="1378918"/>
            <a:ext cx="1104899" cy="1142996"/>
          </a:xfrm>
          <a:prstGeom prst="rect">
            <a:avLst/>
          </a:prstGeom>
          <a:noFill/>
          <a:ln>
            <a:noFill/>
          </a:ln>
        </p:spPr>
      </p:pic>
      <p:pic>
        <p:nvPicPr>
          <p:cNvPr id="649" name="Google Shape;649;p53"/>
          <p:cNvPicPr preferRelativeResize="0"/>
          <p:nvPr/>
        </p:nvPicPr>
        <p:blipFill rotWithShape="1">
          <a:blip r:embed="rId7">
            <a:alphaModFix/>
          </a:blip>
          <a:srcRect l="24986" t="19560" r="27255" b="27830"/>
          <a:stretch/>
        </p:blipFill>
        <p:spPr>
          <a:xfrm rot="10800000">
            <a:off x="4317884" y="3376150"/>
            <a:ext cx="1316376" cy="1361777"/>
          </a:xfrm>
          <a:prstGeom prst="rect">
            <a:avLst/>
          </a:prstGeom>
          <a:noFill/>
          <a:ln>
            <a:noFill/>
          </a:ln>
        </p:spPr>
      </p:pic>
      <p:pic>
        <p:nvPicPr>
          <p:cNvPr id="650" name="Google Shape;650;p53"/>
          <p:cNvPicPr preferRelativeResize="0"/>
          <p:nvPr/>
        </p:nvPicPr>
        <p:blipFill>
          <a:blip r:embed="rId6">
            <a:alphaModFix/>
          </a:blip>
          <a:stretch>
            <a:fillRect/>
          </a:stretch>
        </p:blipFill>
        <p:spPr>
          <a:xfrm rot="2700000">
            <a:off x="218907" y="2350014"/>
            <a:ext cx="874507" cy="903026"/>
          </a:xfrm>
          <a:prstGeom prst="rect">
            <a:avLst/>
          </a:prstGeom>
          <a:noFill/>
          <a:ln>
            <a:noFill/>
          </a:ln>
        </p:spPr>
      </p:pic>
      <p:pic>
        <p:nvPicPr>
          <p:cNvPr id="651" name="Google Shape;651;p53"/>
          <p:cNvPicPr preferRelativeResize="0"/>
          <p:nvPr/>
        </p:nvPicPr>
        <p:blipFill>
          <a:blip r:embed="rId3">
            <a:alphaModFix/>
          </a:blip>
          <a:stretch>
            <a:fillRect/>
          </a:stretch>
        </p:blipFill>
        <p:spPr>
          <a:xfrm rot="5400000">
            <a:off x="816710" y="3323724"/>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7">
    <p:bg>
      <p:bgPr>
        <a:gradFill>
          <a:gsLst>
            <a:gs pos="0">
              <a:srgbClr val="2B2929"/>
            </a:gs>
            <a:gs pos="100000">
              <a:srgbClr val="010203"/>
            </a:gs>
          </a:gsLst>
          <a:lin ang="5400700" scaled="0"/>
        </a:gradFill>
        <a:effectLst/>
      </p:bgPr>
    </p:bg>
    <p:spTree>
      <p:nvGrpSpPr>
        <p:cNvPr id="1" name="Shape 652"/>
        <p:cNvGrpSpPr/>
        <p:nvPr/>
      </p:nvGrpSpPr>
      <p:grpSpPr>
        <a:xfrm>
          <a:off x="0" y="0"/>
          <a:ext cx="0" cy="0"/>
          <a:chOff x="0" y="0"/>
          <a:chExt cx="0" cy="0"/>
        </a:xfrm>
      </p:grpSpPr>
      <p:pic>
        <p:nvPicPr>
          <p:cNvPr id="653" name="Google Shape;653;p54"/>
          <p:cNvPicPr preferRelativeResize="0"/>
          <p:nvPr/>
        </p:nvPicPr>
        <p:blipFill>
          <a:blip r:embed="rId2">
            <a:alphaModFix/>
          </a:blip>
          <a:stretch>
            <a:fillRect/>
          </a:stretch>
        </p:blipFill>
        <p:spPr>
          <a:xfrm rot="5400000" flipH="1">
            <a:off x="-3048002" y="1543050"/>
            <a:ext cx="4618603" cy="5143501"/>
          </a:xfrm>
          <a:prstGeom prst="rect">
            <a:avLst/>
          </a:prstGeom>
          <a:noFill/>
          <a:ln>
            <a:noFill/>
          </a:ln>
        </p:spPr>
      </p:pic>
      <p:pic>
        <p:nvPicPr>
          <p:cNvPr id="654" name="Google Shape;654;p54"/>
          <p:cNvPicPr preferRelativeResize="0"/>
          <p:nvPr/>
        </p:nvPicPr>
        <p:blipFill>
          <a:blip r:embed="rId3">
            <a:alphaModFix/>
          </a:blip>
          <a:stretch>
            <a:fillRect/>
          </a:stretch>
        </p:blipFill>
        <p:spPr>
          <a:xfrm flipH="1">
            <a:off x="-3314701" y="-666750"/>
            <a:ext cx="5143501" cy="5143501"/>
          </a:xfrm>
          <a:prstGeom prst="rect">
            <a:avLst/>
          </a:prstGeom>
          <a:noFill/>
          <a:ln>
            <a:noFill/>
          </a:ln>
          <a:effectLst>
            <a:outerShdw blurRad="57150" dist="19050" dir="5400000" algn="bl" rotWithShape="0">
              <a:srgbClr val="000000">
                <a:alpha val="50000"/>
              </a:srgbClr>
            </a:outerShdw>
          </a:effectLst>
        </p:spPr>
      </p:pic>
      <p:pic>
        <p:nvPicPr>
          <p:cNvPr id="655" name="Google Shape;655;p54"/>
          <p:cNvPicPr preferRelativeResize="0"/>
          <p:nvPr/>
        </p:nvPicPr>
        <p:blipFill>
          <a:blip r:embed="rId4">
            <a:alphaModFix/>
          </a:blip>
          <a:stretch>
            <a:fillRect/>
          </a:stretch>
        </p:blipFill>
        <p:spPr>
          <a:xfrm flipH="1">
            <a:off x="7200900" y="1017725"/>
            <a:ext cx="5143501" cy="5143501"/>
          </a:xfrm>
          <a:prstGeom prst="rect">
            <a:avLst/>
          </a:prstGeom>
          <a:noFill/>
          <a:ln>
            <a:noFill/>
          </a:ln>
          <a:effectLst>
            <a:outerShdw blurRad="57150" dist="19050" dir="5400000" algn="bl" rotWithShape="0">
              <a:srgbClr val="000000">
                <a:alpha val="50000"/>
              </a:srgbClr>
            </a:outerShdw>
          </a:effectLst>
        </p:spPr>
      </p:pic>
      <p:pic>
        <p:nvPicPr>
          <p:cNvPr id="656" name="Google Shape;656;p54"/>
          <p:cNvPicPr preferRelativeResize="0"/>
          <p:nvPr/>
        </p:nvPicPr>
        <p:blipFill>
          <a:blip r:embed="rId5">
            <a:alphaModFix/>
          </a:blip>
          <a:stretch>
            <a:fillRect/>
          </a:stretch>
        </p:blipFill>
        <p:spPr>
          <a:xfrm rot="-2666691" flipH="1">
            <a:off x="7974124" y="-170"/>
            <a:ext cx="1045223" cy="1079333"/>
          </a:xfrm>
          <a:prstGeom prst="rect">
            <a:avLst/>
          </a:prstGeom>
          <a:noFill/>
          <a:ln>
            <a:noFill/>
          </a:ln>
        </p:spPr>
      </p:pic>
      <p:pic>
        <p:nvPicPr>
          <p:cNvPr id="657" name="Google Shape;657;p54"/>
          <p:cNvPicPr preferRelativeResize="0"/>
          <p:nvPr/>
        </p:nvPicPr>
        <p:blipFill rotWithShape="1">
          <a:blip r:embed="rId6">
            <a:alphaModFix/>
          </a:blip>
          <a:srcRect l="24986" t="19560" r="27255" b="27830"/>
          <a:stretch/>
        </p:blipFill>
        <p:spPr>
          <a:xfrm rot="-5366725" flipH="1">
            <a:off x="7944290" y="3819140"/>
            <a:ext cx="1104899" cy="1142995"/>
          </a:xfrm>
          <a:prstGeom prst="rect">
            <a:avLst/>
          </a:prstGeom>
          <a:noFill/>
          <a:ln>
            <a:noFill/>
          </a:ln>
        </p:spPr>
      </p:pic>
      <p:pic>
        <p:nvPicPr>
          <p:cNvPr id="658" name="Google Shape;658;p54"/>
          <p:cNvPicPr preferRelativeResize="0"/>
          <p:nvPr/>
        </p:nvPicPr>
        <p:blipFill>
          <a:blip r:embed="rId5">
            <a:alphaModFix/>
          </a:blip>
          <a:stretch>
            <a:fillRect/>
          </a:stretch>
        </p:blipFill>
        <p:spPr>
          <a:xfrm rot="-10799948" flipH="1">
            <a:off x="-350726" y="368830"/>
            <a:ext cx="1045224" cy="107933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17_1">
    <p:bg>
      <p:bgPr>
        <a:gradFill>
          <a:gsLst>
            <a:gs pos="0">
              <a:srgbClr val="2B2929"/>
            </a:gs>
            <a:gs pos="100000">
              <a:srgbClr val="010203"/>
            </a:gs>
          </a:gsLst>
          <a:lin ang="5400700" scaled="0"/>
        </a:gradFill>
        <a:effectLst/>
      </p:bgPr>
    </p:bg>
    <p:spTree>
      <p:nvGrpSpPr>
        <p:cNvPr id="1" name="Shape 659"/>
        <p:cNvGrpSpPr/>
        <p:nvPr/>
      </p:nvGrpSpPr>
      <p:grpSpPr>
        <a:xfrm>
          <a:off x="0" y="0"/>
          <a:ext cx="0" cy="0"/>
          <a:chOff x="0" y="0"/>
          <a:chExt cx="0" cy="0"/>
        </a:xfrm>
      </p:grpSpPr>
      <p:pic>
        <p:nvPicPr>
          <p:cNvPr id="660" name="Google Shape;660;p55"/>
          <p:cNvPicPr preferRelativeResize="0"/>
          <p:nvPr/>
        </p:nvPicPr>
        <p:blipFill>
          <a:blip r:embed="rId2">
            <a:alphaModFix/>
          </a:blip>
          <a:stretch>
            <a:fillRect/>
          </a:stretch>
        </p:blipFill>
        <p:spPr>
          <a:xfrm flipH="1">
            <a:off x="6302764" y="-1943425"/>
            <a:ext cx="5146015" cy="5143502"/>
          </a:xfrm>
          <a:prstGeom prst="rect">
            <a:avLst/>
          </a:prstGeom>
          <a:noFill/>
          <a:ln>
            <a:noFill/>
          </a:ln>
        </p:spPr>
      </p:pic>
      <p:pic>
        <p:nvPicPr>
          <p:cNvPr id="661" name="Google Shape;661;p55"/>
          <p:cNvPicPr preferRelativeResize="0"/>
          <p:nvPr/>
        </p:nvPicPr>
        <p:blipFill>
          <a:blip r:embed="rId3">
            <a:alphaModFix/>
          </a:blip>
          <a:stretch>
            <a:fillRect/>
          </a:stretch>
        </p:blipFill>
        <p:spPr>
          <a:xfrm rot="-5400000" flipH="1">
            <a:off x="7405620"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2" name="Google Shape;662;p55"/>
          <p:cNvPicPr preferRelativeResize="0"/>
          <p:nvPr/>
        </p:nvPicPr>
        <p:blipFill rotWithShape="1">
          <a:blip r:embed="rId4">
            <a:alphaModFix/>
          </a:blip>
          <a:srcRect l="24986" t="19560" r="27255" b="27830"/>
          <a:stretch/>
        </p:blipFill>
        <p:spPr>
          <a:xfrm rot="-5400000" flipH="1">
            <a:off x="7424641" y="634367"/>
            <a:ext cx="1104899" cy="1142996"/>
          </a:xfrm>
          <a:prstGeom prst="rect">
            <a:avLst/>
          </a:prstGeom>
          <a:noFill/>
          <a:ln>
            <a:noFill/>
          </a:ln>
        </p:spPr>
      </p:pic>
      <p:pic>
        <p:nvPicPr>
          <p:cNvPr id="663" name="Google Shape;663;p55"/>
          <p:cNvPicPr preferRelativeResize="0"/>
          <p:nvPr/>
        </p:nvPicPr>
        <p:blipFill>
          <a:blip r:embed="rId2">
            <a:alphaModFix/>
          </a:blip>
          <a:stretch>
            <a:fillRect/>
          </a:stretch>
        </p:blipFill>
        <p:spPr>
          <a:xfrm>
            <a:off x="-2304769" y="-1943425"/>
            <a:ext cx="5146015" cy="5143502"/>
          </a:xfrm>
          <a:prstGeom prst="rect">
            <a:avLst/>
          </a:prstGeom>
          <a:noFill/>
          <a:ln>
            <a:noFill/>
          </a:ln>
        </p:spPr>
      </p:pic>
      <p:pic>
        <p:nvPicPr>
          <p:cNvPr id="664" name="Google Shape;664;p55"/>
          <p:cNvPicPr preferRelativeResize="0"/>
          <p:nvPr/>
        </p:nvPicPr>
        <p:blipFill>
          <a:blip r:embed="rId3">
            <a:alphaModFix/>
          </a:blip>
          <a:stretch>
            <a:fillRect/>
          </a:stretch>
        </p:blipFill>
        <p:spPr>
          <a:xfrm rot="5400000">
            <a:off x="-3405111"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5" name="Google Shape;665;p55"/>
          <p:cNvPicPr preferRelativeResize="0"/>
          <p:nvPr/>
        </p:nvPicPr>
        <p:blipFill>
          <a:blip r:embed="rId5">
            <a:alphaModFix/>
          </a:blip>
          <a:stretch>
            <a:fillRect/>
          </a:stretch>
        </p:blipFill>
        <p:spPr>
          <a:xfrm rot="5400000">
            <a:off x="-1499162" y="4270297"/>
            <a:ext cx="4518676" cy="4520852"/>
          </a:xfrm>
          <a:prstGeom prst="rect">
            <a:avLst/>
          </a:prstGeom>
          <a:noFill/>
          <a:ln>
            <a:noFill/>
          </a:ln>
        </p:spPr>
      </p:pic>
      <p:pic>
        <p:nvPicPr>
          <p:cNvPr id="666" name="Google Shape;666;p55"/>
          <p:cNvPicPr preferRelativeResize="0"/>
          <p:nvPr/>
        </p:nvPicPr>
        <p:blipFill rotWithShape="1">
          <a:blip r:embed="rId4">
            <a:alphaModFix/>
          </a:blip>
          <a:srcRect l="24986" t="19560" r="27255" b="27830"/>
          <a:stretch/>
        </p:blipFill>
        <p:spPr>
          <a:xfrm rot="-5400000" flipH="1">
            <a:off x="578166" y="634367"/>
            <a:ext cx="1104899" cy="1142996"/>
          </a:xfrm>
          <a:prstGeom prst="rect">
            <a:avLst/>
          </a:prstGeom>
          <a:noFill/>
          <a:ln>
            <a:noFill/>
          </a:ln>
        </p:spPr>
      </p:pic>
      <p:pic>
        <p:nvPicPr>
          <p:cNvPr id="667" name="Google Shape;667;p55"/>
          <p:cNvPicPr preferRelativeResize="0"/>
          <p:nvPr/>
        </p:nvPicPr>
        <p:blipFill>
          <a:blip r:embed="rId6">
            <a:alphaModFix/>
          </a:blip>
          <a:stretch>
            <a:fillRect/>
          </a:stretch>
        </p:blipFill>
        <p:spPr>
          <a:xfrm rot="-8100000" flipH="1">
            <a:off x="4359700" y="4612962"/>
            <a:ext cx="874507" cy="903026"/>
          </a:xfrm>
          <a:prstGeom prst="rect">
            <a:avLst/>
          </a:prstGeom>
          <a:noFill/>
          <a:ln>
            <a:noFill/>
          </a:ln>
        </p:spPr>
      </p:pic>
      <p:pic>
        <p:nvPicPr>
          <p:cNvPr id="668" name="Google Shape;668;p55"/>
          <p:cNvPicPr preferRelativeResize="0"/>
          <p:nvPr/>
        </p:nvPicPr>
        <p:blipFill>
          <a:blip r:embed="rId5">
            <a:alphaModFix/>
          </a:blip>
          <a:stretch>
            <a:fillRect/>
          </a:stretch>
        </p:blipFill>
        <p:spPr>
          <a:xfrm rot="5400000">
            <a:off x="6124501" y="4270297"/>
            <a:ext cx="4518676" cy="45208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73" r:id="rId3"/>
    <p:sldLayoutId id="2147483678" r:id="rId4"/>
    <p:sldLayoutId id="2147483689" r:id="rId5"/>
    <p:sldLayoutId id="2147483698" r:id="rId6"/>
    <p:sldLayoutId id="2147483699" r:id="rId7"/>
    <p:sldLayoutId id="2147483700" r:id="rId8"/>
    <p:sldLayoutId id="2147483701" r:id="rId9"/>
    <p:sldLayoutId id="2147483702"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012" scaled="0"/>
        </a:gradFill>
        <a:effectLst/>
      </p:bgPr>
    </p:bg>
    <p:spTree>
      <p:nvGrpSpPr>
        <p:cNvPr id="1" name="Shape 691"/>
        <p:cNvGrpSpPr/>
        <p:nvPr/>
      </p:nvGrpSpPr>
      <p:grpSpPr>
        <a:xfrm>
          <a:off x="0" y="0"/>
          <a:ext cx="0" cy="0"/>
          <a:chOff x="0" y="0"/>
          <a:chExt cx="0" cy="0"/>
        </a:xfrm>
      </p:grpSpPr>
      <p:pic>
        <p:nvPicPr>
          <p:cNvPr id="692" name="Google Shape;692;p61"/>
          <p:cNvPicPr preferRelativeResize="0"/>
          <p:nvPr/>
        </p:nvPicPr>
        <p:blipFill>
          <a:blip r:embed="rId3">
            <a:alphaModFix/>
          </a:blip>
          <a:stretch>
            <a:fillRect/>
          </a:stretch>
        </p:blipFill>
        <p:spPr>
          <a:xfrm rot="-5400000" flipH="1">
            <a:off x="5135680" y="-747201"/>
            <a:ext cx="4618603" cy="5143501"/>
          </a:xfrm>
          <a:prstGeom prst="rect">
            <a:avLst/>
          </a:prstGeom>
          <a:noFill/>
          <a:ln>
            <a:noFill/>
          </a:ln>
        </p:spPr>
      </p:pic>
      <p:pic>
        <p:nvPicPr>
          <p:cNvPr id="693" name="Google Shape;693;p61"/>
          <p:cNvPicPr preferRelativeResize="0"/>
          <p:nvPr/>
        </p:nvPicPr>
        <p:blipFill>
          <a:blip r:embed="rId3">
            <a:alphaModFix/>
          </a:blip>
          <a:stretch>
            <a:fillRect/>
          </a:stretch>
        </p:blipFill>
        <p:spPr>
          <a:xfrm>
            <a:off x="4292524" y="2179850"/>
            <a:ext cx="4618603" cy="5143501"/>
          </a:xfrm>
          <a:prstGeom prst="rect">
            <a:avLst/>
          </a:prstGeom>
          <a:noFill/>
          <a:ln>
            <a:noFill/>
          </a:ln>
        </p:spPr>
      </p:pic>
      <p:pic>
        <p:nvPicPr>
          <p:cNvPr id="694" name="Google Shape;694;p61"/>
          <p:cNvPicPr preferRelativeResize="0"/>
          <p:nvPr/>
        </p:nvPicPr>
        <p:blipFill>
          <a:blip r:embed="rId4">
            <a:alphaModFix/>
          </a:blip>
          <a:stretch>
            <a:fillRect/>
          </a:stretch>
        </p:blipFill>
        <p:spPr>
          <a:xfrm>
            <a:off x="4683350" y="1695450"/>
            <a:ext cx="7219948" cy="7219948"/>
          </a:xfrm>
          <a:prstGeom prst="rect">
            <a:avLst/>
          </a:prstGeom>
          <a:noFill/>
          <a:ln>
            <a:noFill/>
          </a:ln>
        </p:spPr>
      </p:pic>
      <p:pic>
        <p:nvPicPr>
          <p:cNvPr id="695" name="Google Shape;695;p61"/>
          <p:cNvPicPr preferRelativeResize="0"/>
          <p:nvPr/>
        </p:nvPicPr>
        <p:blipFill>
          <a:blip r:embed="rId5">
            <a:alphaModFix/>
          </a:blip>
          <a:stretch>
            <a:fillRect/>
          </a:stretch>
        </p:blipFill>
        <p:spPr>
          <a:xfrm>
            <a:off x="6477000" y="-1859675"/>
            <a:ext cx="5143501" cy="5143501"/>
          </a:xfrm>
          <a:prstGeom prst="rect">
            <a:avLst/>
          </a:prstGeom>
          <a:noFill/>
          <a:ln>
            <a:noFill/>
          </a:ln>
          <a:effectLst>
            <a:outerShdw blurRad="57150" dist="19050" dir="5400000" algn="bl" rotWithShape="0">
              <a:srgbClr val="000000">
                <a:alpha val="50000"/>
              </a:srgbClr>
            </a:outerShdw>
          </a:effectLst>
        </p:spPr>
      </p:pic>
      <p:pic>
        <p:nvPicPr>
          <p:cNvPr id="696" name="Google Shape;696;p61"/>
          <p:cNvPicPr preferRelativeResize="0"/>
          <p:nvPr/>
        </p:nvPicPr>
        <p:blipFill>
          <a:blip r:embed="rId6">
            <a:alphaModFix/>
          </a:blip>
          <a:stretch>
            <a:fillRect/>
          </a:stretch>
        </p:blipFill>
        <p:spPr>
          <a:xfrm>
            <a:off x="6793712" y="-1546662"/>
            <a:ext cx="4518676" cy="4520852"/>
          </a:xfrm>
          <a:prstGeom prst="rect">
            <a:avLst/>
          </a:prstGeom>
          <a:noFill/>
          <a:ln>
            <a:noFill/>
          </a:ln>
        </p:spPr>
      </p:pic>
      <p:sp>
        <p:nvSpPr>
          <p:cNvPr id="697" name="Google Shape;697;p61"/>
          <p:cNvSpPr txBox="1">
            <a:spLocks noGrp="1"/>
          </p:cNvSpPr>
          <p:nvPr>
            <p:ph type="ctrTitle"/>
          </p:nvPr>
        </p:nvSpPr>
        <p:spPr>
          <a:xfrm>
            <a:off x="857250" y="1140175"/>
            <a:ext cx="6191100" cy="2281500"/>
          </a:xfrm>
          <a:prstGeom prst="rect">
            <a:avLst/>
          </a:prstGeom>
          <a:ln>
            <a:noFill/>
          </a:ln>
          <a:effectLst>
            <a:glow rad="63500">
              <a:schemeClr val="accent2">
                <a:satMod val="175000"/>
                <a:alpha val="40000"/>
              </a:schemeClr>
            </a:glow>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t" anchorCtr="0">
            <a:noAutofit/>
          </a:bodyPr>
          <a:lstStyle/>
          <a:p>
            <a:r>
              <a:rPr lang="en-US" sz="3600" u="sng" dirty="0">
                <a:solidFill>
                  <a:srgbClr val="FFFFFF"/>
                </a:solidFill>
                <a:effectLst>
                  <a:outerShdw blurRad="38100" dist="38100" dir="2700000" algn="tl">
                    <a:srgbClr val="000000">
                      <a:alpha val="43137"/>
                    </a:srgbClr>
                  </a:outerShdw>
                </a:effectLst>
                <a:latin typeface="Neue Machina Ultra-Bold"/>
                <a:ea typeface="Neue Machina Ultra-Bold"/>
                <a:cs typeface="Neue Machina Ultra-Bold"/>
                <a:sym typeface="Neue Machina Ultra-Bold"/>
              </a:rPr>
              <a:t>AI-Based Solar Power Forecasting</a:t>
            </a:r>
            <a:br>
              <a:rPr lang="en-US" sz="9600" dirty="0">
                <a:solidFill>
                  <a:srgbClr val="FFFFFF"/>
                </a:solidFill>
                <a:latin typeface="Neue Machina Ultra-Bold"/>
                <a:ea typeface="Neue Machina Ultra-Bold"/>
                <a:cs typeface="Neue Machina Ultra-Bold"/>
                <a:sym typeface="Neue Machina Ultra-Bold"/>
              </a:rPr>
            </a:br>
            <a:endParaRPr dirty="0"/>
          </a:p>
        </p:txBody>
      </p:sp>
      <p:sp>
        <p:nvSpPr>
          <p:cNvPr id="698" name="Google Shape;698;p61"/>
          <p:cNvSpPr txBox="1">
            <a:spLocks noGrp="1"/>
          </p:cNvSpPr>
          <p:nvPr>
            <p:ph type="subTitle" idx="1"/>
          </p:nvPr>
        </p:nvSpPr>
        <p:spPr>
          <a:xfrm>
            <a:off x="1364507" y="2404634"/>
            <a:ext cx="3816837" cy="269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35"/>
              <a:buNone/>
            </a:pPr>
            <a:r>
              <a:rPr lang="en-US" dirty="0"/>
              <a:t>             -TEAM-03-</a:t>
            </a:r>
            <a:endParaRPr dirty="0"/>
          </a:p>
        </p:txBody>
      </p:sp>
      <p:pic>
        <p:nvPicPr>
          <p:cNvPr id="699" name="Google Shape;699;p61"/>
          <p:cNvPicPr preferRelativeResize="0"/>
          <p:nvPr/>
        </p:nvPicPr>
        <p:blipFill>
          <a:blip r:embed="rId7">
            <a:alphaModFix/>
          </a:blip>
          <a:stretch>
            <a:fillRect/>
          </a:stretch>
        </p:blipFill>
        <p:spPr>
          <a:xfrm>
            <a:off x="6477000" y="1493851"/>
            <a:ext cx="5143501" cy="5143501"/>
          </a:xfrm>
          <a:prstGeom prst="rect">
            <a:avLst/>
          </a:prstGeom>
          <a:noFill/>
          <a:ln>
            <a:noFill/>
          </a:ln>
          <a:effectLst>
            <a:outerShdw blurRad="57150" dist="19050" dir="5400000" algn="bl" rotWithShape="0">
              <a:srgbClr val="000000">
                <a:alpha val="50000"/>
              </a:srgbClr>
            </a:outerShdw>
          </a:effectLst>
        </p:spPr>
      </p:pic>
      <p:pic>
        <p:nvPicPr>
          <p:cNvPr id="700" name="Google Shape;700;p61"/>
          <p:cNvPicPr preferRelativeResize="0"/>
          <p:nvPr/>
        </p:nvPicPr>
        <p:blipFill>
          <a:blip r:embed="rId4">
            <a:alphaModFix/>
          </a:blip>
          <a:stretch>
            <a:fillRect/>
          </a:stretch>
        </p:blipFill>
        <p:spPr>
          <a:xfrm>
            <a:off x="8096250" y="-1009650"/>
            <a:ext cx="5143501" cy="5143501"/>
          </a:xfrm>
          <a:prstGeom prst="rect">
            <a:avLst/>
          </a:prstGeom>
          <a:noFill/>
          <a:ln>
            <a:noFill/>
          </a:ln>
          <a:effectLst>
            <a:outerShdw blurRad="57150" dist="19050" dir="5400000" algn="bl" rotWithShape="0">
              <a:srgbClr val="000000">
                <a:alpha val="50000"/>
              </a:srgbClr>
            </a:outerShdw>
          </a:effectLst>
        </p:spPr>
      </p:pic>
      <p:pic>
        <p:nvPicPr>
          <p:cNvPr id="701" name="Google Shape;701;p61"/>
          <p:cNvPicPr preferRelativeResize="0"/>
          <p:nvPr/>
        </p:nvPicPr>
        <p:blipFill>
          <a:blip r:embed="rId8">
            <a:alphaModFix/>
          </a:blip>
          <a:stretch>
            <a:fillRect/>
          </a:stretch>
        </p:blipFill>
        <p:spPr>
          <a:xfrm rot="-8100029">
            <a:off x="8151714" y="2619922"/>
            <a:ext cx="1045223" cy="1079333"/>
          </a:xfrm>
          <a:prstGeom prst="rect">
            <a:avLst/>
          </a:prstGeom>
          <a:noFill/>
          <a:ln>
            <a:noFill/>
          </a:ln>
        </p:spPr>
      </p:pic>
      <p:pic>
        <p:nvPicPr>
          <p:cNvPr id="702" name="Google Shape;702;p61"/>
          <p:cNvPicPr preferRelativeResize="0"/>
          <p:nvPr/>
        </p:nvPicPr>
        <p:blipFill rotWithShape="1">
          <a:blip r:embed="rId9">
            <a:alphaModFix/>
          </a:blip>
          <a:srcRect l="24986" t="19560" r="27255" b="27830"/>
          <a:stretch/>
        </p:blipFill>
        <p:spPr>
          <a:xfrm rot="-5400000">
            <a:off x="7379493" y="2788447"/>
            <a:ext cx="1104899" cy="1142996"/>
          </a:xfrm>
          <a:prstGeom prst="rect">
            <a:avLst/>
          </a:prstGeom>
          <a:noFill/>
          <a:ln>
            <a:noFill/>
          </a:ln>
        </p:spPr>
      </p:pic>
      <p:pic>
        <p:nvPicPr>
          <p:cNvPr id="703" name="Google Shape;703;p61"/>
          <p:cNvPicPr preferRelativeResize="0"/>
          <p:nvPr/>
        </p:nvPicPr>
        <p:blipFill rotWithShape="1">
          <a:blip r:embed="rId9">
            <a:alphaModFix/>
          </a:blip>
          <a:srcRect l="24986" t="19560" r="27255" b="27830"/>
          <a:stretch/>
        </p:blipFill>
        <p:spPr>
          <a:xfrm>
            <a:off x="7103051" y="571800"/>
            <a:ext cx="1316376" cy="1361777"/>
          </a:xfrm>
          <a:prstGeom prst="rect">
            <a:avLst/>
          </a:prstGeom>
          <a:noFill/>
          <a:ln>
            <a:noFill/>
          </a:ln>
        </p:spPr>
      </p:pic>
      <p:pic>
        <p:nvPicPr>
          <p:cNvPr id="704" name="Google Shape;704;p61"/>
          <p:cNvPicPr preferRelativeResize="0"/>
          <p:nvPr/>
        </p:nvPicPr>
        <p:blipFill>
          <a:blip r:embed="rId8">
            <a:alphaModFix/>
          </a:blip>
          <a:stretch>
            <a:fillRect/>
          </a:stretch>
        </p:blipFill>
        <p:spPr>
          <a:xfrm rot="-2700000">
            <a:off x="7688575" y="4300087"/>
            <a:ext cx="874507" cy="903026"/>
          </a:xfrm>
          <a:prstGeom prst="rect">
            <a:avLst/>
          </a:prstGeom>
          <a:noFill/>
          <a:ln>
            <a:noFill/>
          </a:ln>
        </p:spPr>
      </p:pic>
      <p:sp>
        <p:nvSpPr>
          <p:cNvPr id="3" name="TextBox 2">
            <a:extLst>
              <a:ext uri="{FF2B5EF4-FFF2-40B4-BE49-F238E27FC236}">
                <a16:creationId xmlns:a16="http://schemas.microsoft.com/office/drawing/2014/main" id="{81E2D56D-4BDB-602F-ECB9-E93EF39E0B2F}"/>
              </a:ext>
            </a:extLst>
          </p:cNvPr>
          <p:cNvSpPr txBox="1"/>
          <p:nvPr/>
        </p:nvSpPr>
        <p:spPr>
          <a:xfrm>
            <a:off x="5202192" y="3128228"/>
            <a:ext cx="4590365" cy="1384995"/>
          </a:xfrm>
          <a:prstGeom prst="rect">
            <a:avLst/>
          </a:prstGeom>
          <a:noFill/>
        </p:spPr>
        <p:txBody>
          <a:bodyPr wrap="square">
            <a:spAutoFit/>
          </a:bodyPr>
          <a:lstStyle/>
          <a:p>
            <a:r>
              <a:rPr lang="en-IN" sz="1400" b="1" u="sng" dirty="0">
                <a:solidFill>
                  <a:schemeClr val="tx1"/>
                </a:solidFill>
              </a:rPr>
              <a:t>Team members</a:t>
            </a:r>
            <a:br>
              <a:rPr lang="en-IN" sz="1400" dirty="0">
                <a:solidFill>
                  <a:schemeClr val="tx1"/>
                </a:solidFill>
              </a:rPr>
            </a:br>
            <a:br>
              <a:rPr lang="en-IN" sz="1400" dirty="0">
                <a:solidFill>
                  <a:schemeClr val="tx1"/>
                </a:solidFill>
              </a:rPr>
            </a:br>
            <a:r>
              <a:rPr lang="en-IN" sz="1400" dirty="0">
                <a:solidFill>
                  <a:schemeClr val="tx1"/>
                </a:solidFill>
              </a:rPr>
              <a:t>JIVITES D-                             CB.SC.U4AIE24020</a:t>
            </a:r>
            <a:br>
              <a:rPr lang="en-IN" sz="1400" dirty="0">
                <a:solidFill>
                  <a:schemeClr val="tx1"/>
                </a:solidFill>
              </a:rPr>
            </a:br>
            <a:r>
              <a:rPr lang="en-IN" sz="1400" dirty="0">
                <a:solidFill>
                  <a:schemeClr val="tx1"/>
                </a:solidFill>
              </a:rPr>
              <a:t>RAMKUMAR K R -                CB.SC.U4AIE24042</a:t>
            </a:r>
            <a:br>
              <a:rPr lang="en-IN" sz="1400" dirty="0">
                <a:solidFill>
                  <a:schemeClr val="tx1"/>
                </a:solidFill>
              </a:rPr>
            </a:br>
            <a:r>
              <a:rPr lang="en-IN" sz="1400" dirty="0">
                <a:solidFill>
                  <a:schemeClr val="tx1"/>
                </a:solidFill>
              </a:rPr>
              <a:t>MEHAN-                               CB.SC.U4AIE24031</a:t>
            </a:r>
            <a:br>
              <a:rPr lang="en-IN" sz="1400" dirty="0">
                <a:solidFill>
                  <a:schemeClr val="tx1"/>
                </a:solidFill>
              </a:rPr>
            </a:br>
            <a:r>
              <a:rPr lang="en-IN" sz="1400" dirty="0">
                <a:solidFill>
                  <a:schemeClr val="tx1"/>
                </a:solidFill>
              </a:rPr>
              <a:t>SUKANTHAN-                       CB.SC.U4AIE24056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 calcmode="lin" valueType="num">
                                      <p:cBhvr additive="base">
                                        <p:cTn id="7" dur="1000"/>
                                        <p:tgtEl>
                                          <p:spTgt spid="6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8"/>
                                        </p:tgtEl>
                                        <p:attrNameLst>
                                          <p:attrName>style.visibility</p:attrName>
                                        </p:attrNameLst>
                                      </p:cBhvr>
                                      <p:to>
                                        <p:strVal val="visible"/>
                                      </p:to>
                                    </p:set>
                                    <p:anim calcmode="lin" valueType="num">
                                      <p:cBhvr additive="base">
                                        <p:cTn id="12" dur="1000"/>
                                        <p:tgtEl>
                                          <p:spTgt spid="6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912-2F59-BE00-B1FE-A859F493DC41}"/>
              </a:ext>
            </a:extLst>
          </p:cNvPr>
          <p:cNvSpPr>
            <a:spLocks noGrp="1"/>
          </p:cNvSpPr>
          <p:nvPr>
            <p:ph type="title"/>
          </p:nvPr>
        </p:nvSpPr>
        <p:spPr/>
        <p:txBody>
          <a:bodyPr/>
          <a:lstStyle/>
          <a:p>
            <a:r>
              <a:rPr lang="en-US" sz="1800" b="1" u="sng" dirty="0">
                <a:solidFill>
                  <a:srgbClr val="FFFFFF"/>
                </a:solidFill>
                <a:latin typeface="Canva Sans Bold"/>
                <a:ea typeface="Canva Sans Bold"/>
                <a:cs typeface="Canva Sans Bold"/>
                <a:sym typeface="Canva Sans Bold"/>
              </a:rPr>
              <a:t>FEATURES IN WEATHER SENSOR DATASET IN PLANT 1 AND 2</a:t>
            </a:r>
            <a:br>
              <a:rPr lang="en-US" sz="1800" b="1" u="sng" dirty="0">
                <a:solidFill>
                  <a:srgbClr val="FFFFFF"/>
                </a:solidFill>
                <a:latin typeface="Canva Sans Bold"/>
                <a:ea typeface="Canva Sans Bold"/>
                <a:cs typeface="Canva Sans Bold"/>
                <a:sym typeface="Canva Sans Bold"/>
              </a:rPr>
            </a:br>
            <a:endParaRPr lang="en-IN" sz="1800" dirty="0"/>
          </a:p>
        </p:txBody>
      </p:sp>
      <p:sp>
        <p:nvSpPr>
          <p:cNvPr id="3" name="Text Placeholder 2">
            <a:extLst>
              <a:ext uri="{FF2B5EF4-FFF2-40B4-BE49-F238E27FC236}">
                <a16:creationId xmlns:a16="http://schemas.microsoft.com/office/drawing/2014/main" id="{C0D4A411-46AF-3E2F-02CB-C7DAD7DF5AE6}"/>
              </a:ext>
            </a:extLst>
          </p:cNvPr>
          <p:cNvSpPr>
            <a:spLocks noGrp="1"/>
          </p:cNvSpPr>
          <p:nvPr>
            <p:ph type="body" idx="1"/>
          </p:nvPr>
        </p:nvSpPr>
        <p:spPr/>
        <p:txBody>
          <a:bodyPr/>
          <a:lstStyle/>
          <a:p>
            <a:r>
              <a:rPr lang="en-US" sz="1800" b="1" dirty="0">
                <a:solidFill>
                  <a:srgbClr val="FFFFFF"/>
                </a:solidFill>
                <a:latin typeface="Canva Sans Medium"/>
                <a:ea typeface="Canva Sans Medium"/>
                <a:cs typeface="Canva Sans Medium"/>
                <a:sym typeface="Canva Sans Medium"/>
              </a:rPr>
              <a:t>DATE_TIME: </a:t>
            </a:r>
            <a:r>
              <a:rPr lang="en-US" sz="1800" dirty="0">
                <a:solidFill>
                  <a:srgbClr val="FFFFFF"/>
                </a:solidFill>
                <a:latin typeface="Canva Sans"/>
                <a:ea typeface="Canva Sans"/>
                <a:cs typeface="Canva Sans"/>
                <a:sym typeface="Canva Sans"/>
              </a:rPr>
              <a:t>Date and time for each observation. Observations recorded at 15 minute intervals.</a:t>
            </a:r>
          </a:p>
          <a:p>
            <a:r>
              <a:rPr lang="en-US" sz="1800" b="1" dirty="0">
                <a:solidFill>
                  <a:srgbClr val="FFFFFF"/>
                </a:solidFill>
                <a:latin typeface="Canva Sans Bold"/>
                <a:ea typeface="Canva Sans Bold"/>
                <a:cs typeface="Canva Sans Bold"/>
                <a:sym typeface="Canva Sans Bold"/>
              </a:rPr>
              <a:t>Plant ID</a:t>
            </a:r>
            <a:r>
              <a:rPr lang="en-US" sz="1800" dirty="0">
                <a:solidFill>
                  <a:srgbClr val="FFFFFF"/>
                </a:solidFill>
                <a:latin typeface="Canva Sans"/>
                <a:ea typeface="Canva Sans"/>
                <a:cs typeface="Canva Sans"/>
                <a:sym typeface="Canva Sans"/>
              </a:rPr>
              <a:t> - this will be common for the entire file.</a:t>
            </a:r>
          </a:p>
          <a:p>
            <a:r>
              <a:rPr lang="en-US" sz="1800" b="1" dirty="0">
                <a:solidFill>
                  <a:srgbClr val="FFFFFF"/>
                </a:solidFill>
                <a:latin typeface="Canva Sans Bold"/>
                <a:ea typeface="Canva Sans Bold"/>
                <a:cs typeface="Canva Sans Bold"/>
                <a:sym typeface="Canva Sans Bold"/>
              </a:rPr>
              <a:t> Sensor panel id</a:t>
            </a:r>
            <a:r>
              <a:rPr lang="en-US" sz="1800" dirty="0">
                <a:solidFill>
                  <a:srgbClr val="FFFFFF"/>
                </a:solidFill>
                <a:latin typeface="Canva Sans"/>
                <a:ea typeface="Canva Sans"/>
                <a:cs typeface="Canva Sans"/>
                <a:sym typeface="Canva Sans"/>
              </a:rPr>
              <a:t>. This will be common for the entire file because there's only one sensor panel</a:t>
            </a:r>
          </a:p>
          <a:p>
            <a:r>
              <a:rPr lang="en-US" sz="1800" b="1" dirty="0">
                <a:solidFill>
                  <a:srgbClr val="FFFFFF"/>
                </a:solidFill>
                <a:latin typeface="Canva Sans Medium"/>
                <a:ea typeface="Canva Sans Medium"/>
                <a:cs typeface="Canva Sans Medium"/>
                <a:sym typeface="Canva Sans Medium"/>
              </a:rPr>
              <a:t>AMBIENT_TEMPERATURE: </a:t>
            </a:r>
            <a:r>
              <a:rPr lang="en-US" sz="1800" dirty="0">
                <a:solidFill>
                  <a:srgbClr val="FFFFFF"/>
                </a:solidFill>
                <a:latin typeface="Canva Sans"/>
                <a:ea typeface="Canva Sans"/>
                <a:cs typeface="Canva Sans"/>
                <a:sym typeface="Canva Sans"/>
              </a:rPr>
              <a:t>This is the ambient temperature at the plant, refers to the temperature of the air or environment surrounding the solar panels or inverters at a specific time. .</a:t>
            </a:r>
          </a:p>
          <a:p>
            <a:r>
              <a:rPr lang="en-US" sz="1800" b="1" dirty="0">
                <a:solidFill>
                  <a:srgbClr val="FFFFFF"/>
                </a:solidFill>
                <a:latin typeface="Canva Sans Bold"/>
                <a:ea typeface="Canva Sans Bold"/>
                <a:cs typeface="Canva Sans Bold"/>
                <a:sym typeface="Canva Sans Bold"/>
              </a:rPr>
              <a:t>MODULE TEMPERATURE:</a:t>
            </a:r>
            <a:r>
              <a:rPr lang="en-US" sz="1800" dirty="0">
                <a:solidFill>
                  <a:srgbClr val="FFFFFF"/>
                </a:solidFill>
                <a:latin typeface="Canva Sans"/>
                <a:ea typeface="Canva Sans"/>
                <a:cs typeface="Canva Sans"/>
                <a:sym typeface="Canva Sans"/>
              </a:rPr>
              <a:t> refers to the temperature of the surface of a solar panel (also known as a photovoltaic module) at a specific time. </a:t>
            </a:r>
            <a:r>
              <a:rPr lang="en-US" sz="1800" dirty="0" err="1">
                <a:solidFill>
                  <a:srgbClr val="FFFFFF"/>
                </a:solidFill>
                <a:latin typeface="Canva Sans"/>
                <a:ea typeface="Canva Sans"/>
                <a:cs typeface="Canva Sans"/>
                <a:sym typeface="Canva Sans"/>
              </a:rPr>
              <a:t>Mmeasured</a:t>
            </a:r>
            <a:r>
              <a:rPr lang="en-US" sz="1800" dirty="0">
                <a:solidFill>
                  <a:srgbClr val="FFFFFF"/>
                </a:solidFill>
                <a:latin typeface="Canva Sans"/>
                <a:ea typeface="Canva Sans"/>
                <a:cs typeface="Canva Sans"/>
                <a:sym typeface="Canva Sans"/>
              </a:rPr>
              <a:t> in degrees Celsius (°C)</a:t>
            </a:r>
          </a:p>
          <a:p>
            <a:r>
              <a:rPr lang="en-US" sz="1800" b="1" dirty="0">
                <a:solidFill>
                  <a:srgbClr val="FFFFFF"/>
                </a:solidFill>
                <a:latin typeface="Canva Sans Medium"/>
                <a:ea typeface="Canva Sans Medium"/>
                <a:cs typeface="Canva Sans Medium"/>
                <a:sym typeface="Canva Sans Medium"/>
              </a:rPr>
              <a:t>IRRADIATION: </a:t>
            </a:r>
            <a:r>
              <a:rPr lang="en-US" sz="1800" dirty="0">
                <a:solidFill>
                  <a:srgbClr val="FFFFFF"/>
                </a:solidFill>
                <a:latin typeface="Canva Sans"/>
                <a:ea typeface="Canva Sans"/>
                <a:cs typeface="Canva Sans"/>
                <a:sym typeface="Canva Sans"/>
              </a:rPr>
              <a:t>Amount of irradiation for the 15 minute interval.</a:t>
            </a:r>
          </a:p>
          <a:p>
            <a:endParaRPr lang="en-IN" dirty="0"/>
          </a:p>
        </p:txBody>
      </p:sp>
    </p:spTree>
    <p:extLst>
      <p:ext uri="{BB962C8B-B14F-4D97-AF65-F5344CB8AC3E}">
        <p14:creationId xmlns:p14="http://schemas.microsoft.com/office/powerpoint/2010/main" val="412343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FE74-D90E-D3EE-813C-1B3E7F0A6B14}"/>
              </a:ext>
            </a:extLst>
          </p:cNvPr>
          <p:cNvSpPr>
            <a:spLocks noGrp="1"/>
          </p:cNvSpPr>
          <p:nvPr>
            <p:ph type="title"/>
          </p:nvPr>
        </p:nvSpPr>
        <p:spPr/>
        <p:txBody>
          <a:bodyPr/>
          <a:lstStyle/>
          <a:p>
            <a:r>
              <a:rPr lang="en-IN" u="sng" dirty="0"/>
              <a:t>BLOCK DIAGRAM</a:t>
            </a:r>
          </a:p>
        </p:txBody>
      </p:sp>
      <p:pic>
        <p:nvPicPr>
          <p:cNvPr id="3" name="Picture 2">
            <a:extLst>
              <a:ext uri="{FF2B5EF4-FFF2-40B4-BE49-F238E27FC236}">
                <a16:creationId xmlns:a16="http://schemas.microsoft.com/office/drawing/2014/main" id="{B0344C95-F9BD-3D2B-9A78-5B04A494149F}"/>
              </a:ext>
            </a:extLst>
          </p:cNvPr>
          <p:cNvPicPr>
            <a:picLocks noChangeAspect="1"/>
          </p:cNvPicPr>
          <p:nvPr/>
        </p:nvPicPr>
        <p:blipFill>
          <a:blip r:embed="rId2"/>
          <a:stretch>
            <a:fillRect/>
          </a:stretch>
        </p:blipFill>
        <p:spPr>
          <a:xfrm>
            <a:off x="1053189" y="1807370"/>
            <a:ext cx="6609673" cy="1902618"/>
          </a:xfrm>
          <a:prstGeom prst="rect">
            <a:avLst/>
          </a:prstGeom>
        </p:spPr>
      </p:pic>
    </p:spTree>
    <p:extLst>
      <p:ext uri="{BB962C8B-B14F-4D97-AF65-F5344CB8AC3E}">
        <p14:creationId xmlns:p14="http://schemas.microsoft.com/office/powerpoint/2010/main" val="139209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FBB6-7228-6992-A790-6C09DBA776CB}"/>
              </a:ext>
            </a:extLst>
          </p:cNvPr>
          <p:cNvSpPr>
            <a:spLocks noGrp="1"/>
          </p:cNvSpPr>
          <p:nvPr>
            <p:ph type="title"/>
          </p:nvPr>
        </p:nvSpPr>
        <p:spPr>
          <a:xfrm>
            <a:off x="629405" y="155465"/>
            <a:ext cx="7707900" cy="572700"/>
          </a:xfrm>
        </p:spPr>
        <p:txBody>
          <a:bodyPr/>
          <a:lstStyle/>
          <a:p>
            <a:r>
              <a:rPr lang="en-IN" dirty="0"/>
              <a:t>METHODOLOGY</a:t>
            </a:r>
          </a:p>
        </p:txBody>
      </p:sp>
      <p:sp>
        <p:nvSpPr>
          <p:cNvPr id="3" name="Text Placeholder 2">
            <a:extLst>
              <a:ext uri="{FF2B5EF4-FFF2-40B4-BE49-F238E27FC236}">
                <a16:creationId xmlns:a16="http://schemas.microsoft.com/office/drawing/2014/main" id="{098E6D68-B089-91C7-5045-BE329AA8A4FE}"/>
              </a:ext>
            </a:extLst>
          </p:cNvPr>
          <p:cNvSpPr>
            <a:spLocks noGrp="1"/>
          </p:cNvSpPr>
          <p:nvPr>
            <p:ph type="body" idx="1"/>
          </p:nvPr>
        </p:nvSpPr>
        <p:spPr>
          <a:xfrm>
            <a:off x="0" y="807720"/>
            <a:ext cx="7597139" cy="4111505"/>
          </a:xfrm>
        </p:spPr>
        <p:txBody>
          <a:bodyPr/>
          <a:lstStyle/>
          <a:p>
            <a:r>
              <a:rPr lang="en-US" sz="1500" b="1" dirty="0">
                <a:solidFill>
                  <a:schemeClr val="tx1"/>
                </a:solidFill>
              </a:rPr>
              <a:t>Data collection</a:t>
            </a:r>
            <a:r>
              <a:rPr lang="en-US" sz="1400" dirty="0"/>
              <a:t>: We are using Solar Power Generation Data from Kaggle.</a:t>
            </a:r>
          </a:p>
          <a:p>
            <a:pPr marL="114300" indent="0">
              <a:buNone/>
            </a:pPr>
            <a:endParaRPr lang="en-US" sz="1400" dirty="0"/>
          </a:p>
          <a:p>
            <a:r>
              <a:rPr lang="en-US" sz="1400" b="1" dirty="0">
                <a:solidFill>
                  <a:schemeClr val="tx1"/>
                </a:solidFill>
              </a:rPr>
              <a:t>About </a:t>
            </a:r>
            <a:r>
              <a:rPr lang="en-US" sz="1400" b="1" dirty="0" err="1">
                <a:solidFill>
                  <a:schemeClr val="tx1"/>
                </a:solidFill>
              </a:rPr>
              <a:t>Dataset</a:t>
            </a:r>
            <a:r>
              <a:rPr lang="en-US" sz="1400" dirty="0" err="1"/>
              <a:t>:This</a:t>
            </a:r>
            <a:r>
              <a:rPr lang="en-US" sz="1400" dirty="0"/>
              <a:t> data has been gathered at two solar power plants in India over a 34 day period.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p>
          <a:p>
            <a:pPr marL="114300" indent="0">
              <a:buNone/>
            </a:pPr>
            <a:endParaRPr lang="en-US" sz="1400" dirty="0"/>
          </a:p>
          <a:p>
            <a:r>
              <a:rPr lang="en-IN" sz="1400" b="1" dirty="0">
                <a:solidFill>
                  <a:schemeClr val="tx1"/>
                </a:solidFill>
              </a:rPr>
              <a:t>DATA PREPROCESSING:</a:t>
            </a:r>
          </a:p>
          <a:p>
            <a:r>
              <a:rPr lang="en-US" sz="1400" b="1" dirty="0">
                <a:solidFill>
                  <a:schemeClr val="tx1"/>
                </a:solidFill>
              </a:rPr>
              <a:t>Remove missing values: </a:t>
            </a:r>
            <a:r>
              <a:rPr lang="en-US" sz="1400" b="1" dirty="0">
                <a:solidFill>
                  <a:schemeClr val="bg2"/>
                </a:solidFill>
              </a:rPr>
              <a:t>If data is missing, it can cause incorrect predictions. Techniques such as filling missing values with averages or removing them entirely can be </a:t>
            </a:r>
            <a:r>
              <a:rPr lang="en-US" sz="1400" b="1" dirty="0" err="1">
                <a:solidFill>
                  <a:schemeClr val="bg2"/>
                </a:solidFill>
              </a:rPr>
              <a:t>used.Remove</a:t>
            </a:r>
            <a:r>
              <a:rPr lang="en-US" sz="1400" b="1" dirty="0">
                <a:solidFill>
                  <a:schemeClr val="bg2"/>
                </a:solidFill>
              </a:rPr>
              <a:t> duplicate entries: Sometimes, due to multiple sensors or logging issues, data points may be repeated. These duplicates need to be eliminated.</a:t>
            </a:r>
          </a:p>
          <a:p>
            <a:r>
              <a:rPr lang="en-IN" sz="1400" b="1" dirty="0">
                <a:solidFill>
                  <a:schemeClr val="tx1"/>
                </a:solidFill>
              </a:rPr>
              <a:t>Converting Date-Time </a:t>
            </a:r>
            <a:r>
              <a:rPr lang="en-IN" sz="1400" b="1" dirty="0" err="1">
                <a:solidFill>
                  <a:schemeClr val="tx1"/>
                </a:solidFill>
              </a:rPr>
              <a:t>Format:</a:t>
            </a:r>
            <a:r>
              <a:rPr lang="en-IN" sz="1400" b="1" dirty="0" err="1">
                <a:solidFill>
                  <a:schemeClr val="bg2"/>
                </a:solidFill>
              </a:rPr>
              <a:t>Convert</a:t>
            </a:r>
            <a:r>
              <a:rPr lang="en-IN" sz="1400" b="1" dirty="0">
                <a:solidFill>
                  <a:schemeClr val="bg2"/>
                </a:solidFill>
              </a:rPr>
              <a:t> all timestamps into a single uniform format (e.g.,  HH:MM:SS).Ensure that timestamps are correctly interpreted as time objects rather than simple text </a:t>
            </a:r>
            <a:r>
              <a:rPr lang="en-IN" sz="1400" b="1" dirty="0" err="1">
                <a:solidFill>
                  <a:schemeClr val="bg2"/>
                </a:solidFill>
              </a:rPr>
              <a:t>values.Synchronize</a:t>
            </a:r>
            <a:r>
              <a:rPr lang="en-IN" sz="1400" b="1" dirty="0">
                <a:solidFill>
                  <a:schemeClr val="bg2"/>
                </a:solidFill>
              </a:rPr>
              <a:t> timestamps between different datasets to ensure proper alignment of solar power data and weather data</a:t>
            </a:r>
          </a:p>
        </p:txBody>
      </p:sp>
    </p:spTree>
    <p:extLst>
      <p:ext uri="{BB962C8B-B14F-4D97-AF65-F5344CB8AC3E}">
        <p14:creationId xmlns:p14="http://schemas.microsoft.com/office/powerpoint/2010/main" val="398039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FAA2EA-E0A8-2A09-EBA5-9CC75A36D69D}"/>
              </a:ext>
            </a:extLst>
          </p:cNvPr>
          <p:cNvSpPr>
            <a:spLocks noGrp="1"/>
          </p:cNvSpPr>
          <p:nvPr>
            <p:ph type="body" idx="1"/>
          </p:nvPr>
        </p:nvSpPr>
        <p:spPr>
          <a:xfrm>
            <a:off x="244474" y="282575"/>
            <a:ext cx="7520305" cy="4637088"/>
          </a:xfrm>
        </p:spPr>
        <p:txBody>
          <a:bodyPr/>
          <a:lstStyle/>
          <a:p>
            <a:r>
              <a:rPr lang="en-US" dirty="0">
                <a:solidFill>
                  <a:schemeClr val="tx1"/>
                </a:solidFill>
              </a:rPr>
              <a:t> </a:t>
            </a:r>
            <a:r>
              <a:rPr lang="en-US" sz="1400" b="1" dirty="0">
                <a:solidFill>
                  <a:schemeClr val="tx1"/>
                </a:solidFill>
              </a:rPr>
              <a:t>Merging Power and Sensor </a:t>
            </a:r>
            <a:r>
              <a:rPr lang="en-US" sz="1400" b="1" dirty="0" err="1">
                <a:solidFill>
                  <a:schemeClr val="tx1"/>
                </a:solidFill>
              </a:rPr>
              <a:t>Data:</a:t>
            </a:r>
            <a:r>
              <a:rPr lang="en-US" sz="1400" dirty="0" err="1"/>
              <a:t>Merge</a:t>
            </a:r>
            <a:r>
              <a:rPr lang="en-US" sz="1400" dirty="0"/>
              <a:t> datasets based on timestamps: Since both power generation data and weather data contain timestamps, they should be aligned so that the AI model knows the weather conditions at the exact time when power was generated.</a:t>
            </a:r>
          </a:p>
          <a:p>
            <a:pPr marL="114300" indent="0">
              <a:buNone/>
            </a:pPr>
            <a:endParaRPr lang="en-US" sz="1400" dirty="0"/>
          </a:p>
          <a:p>
            <a:r>
              <a:rPr lang="en-US" sz="1400" b="1" dirty="0">
                <a:solidFill>
                  <a:schemeClr val="tx1"/>
                </a:solidFill>
              </a:rPr>
              <a:t>Remove unnecessary columns</a:t>
            </a:r>
            <a:r>
              <a:rPr lang="en-US" sz="1400" dirty="0"/>
              <a:t>: Some columns, like plant IDs, may not be required for training and should be removed to simplify the dataset.</a:t>
            </a:r>
          </a:p>
          <a:p>
            <a:pPr marL="114300" indent="0">
              <a:buNone/>
            </a:pPr>
            <a:endParaRPr lang="en-US" sz="1400" dirty="0"/>
          </a:p>
          <a:p>
            <a:r>
              <a:rPr lang="en-US" sz="1400" dirty="0"/>
              <a:t> </a:t>
            </a:r>
            <a:r>
              <a:rPr lang="en-US" sz="1400" b="1" dirty="0">
                <a:solidFill>
                  <a:schemeClr val="tx1"/>
                </a:solidFill>
              </a:rPr>
              <a:t>Extracting Time-Based </a:t>
            </a:r>
            <a:r>
              <a:rPr lang="en-US" sz="1400" b="1" dirty="0" err="1">
                <a:solidFill>
                  <a:schemeClr val="tx1"/>
                </a:solidFill>
              </a:rPr>
              <a:t>Features:</a:t>
            </a:r>
            <a:r>
              <a:rPr lang="en-US" sz="1400" dirty="0" err="1"/>
              <a:t>Extract</a:t>
            </a:r>
            <a:r>
              <a:rPr lang="en-US" sz="1400" dirty="0"/>
              <a:t> key time components such as year, month, day, hour, and minutes from </a:t>
            </a:r>
            <a:r>
              <a:rPr lang="en-US" sz="1400" dirty="0" err="1"/>
              <a:t>timestamps.Calculate</a:t>
            </a:r>
            <a:r>
              <a:rPr lang="en-US" sz="1400" dirty="0"/>
              <a:t> total minutes passed in a day, which helps represent time as a continuous numerical value. Identify patterns in power generation by linking time of day to energy output.</a:t>
            </a:r>
          </a:p>
          <a:p>
            <a:endParaRPr lang="en-US" sz="1400" dirty="0"/>
          </a:p>
          <a:p>
            <a:r>
              <a:rPr lang="en-US" sz="1400" dirty="0"/>
              <a:t>.</a:t>
            </a:r>
            <a:r>
              <a:rPr lang="en-US" sz="1400" b="1" dirty="0">
                <a:solidFill>
                  <a:schemeClr val="tx1"/>
                </a:solidFill>
              </a:rPr>
              <a:t>Defining Input (X) and Output (Y)</a:t>
            </a:r>
          </a:p>
          <a:p>
            <a:r>
              <a:rPr lang="en-US" sz="1400" b="1" dirty="0">
                <a:solidFill>
                  <a:schemeClr val="tx1"/>
                </a:solidFill>
              </a:rPr>
              <a:t>Define X (independent variables) → </a:t>
            </a:r>
            <a:r>
              <a:rPr lang="en-US" sz="1400" dirty="0"/>
              <a:t>Includes temperature, irradiance, time, and panel ID.</a:t>
            </a:r>
          </a:p>
          <a:p>
            <a:r>
              <a:rPr lang="en-US" sz="1400" b="1" dirty="0">
                <a:solidFill>
                  <a:schemeClr val="tx1"/>
                </a:solidFill>
              </a:rPr>
              <a:t>Define Y (dependent variable) → </a:t>
            </a:r>
            <a:r>
              <a:rPr lang="en-US" sz="1400" dirty="0"/>
              <a:t>The AI model will predict the AC power </a:t>
            </a:r>
            <a:r>
              <a:rPr lang="en-US" sz="1400" dirty="0" err="1"/>
              <a:t>output.Ensure</a:t>
            </a:r>
            <a:r>
              <a:rPr lang="en-US" sz="1400" dirty="0"/>
              <a:t> that both X and Y are correctly formatted as numerical values.</a:t>
            </a:r>
          </a:p>
          <a:p>
            <a:pPr marL="114300" indent="0">
              <a:buNone/>
            </a:pPr>
            <a:endParaRPr lang="en-US" sz="1400" dirty="0"/>
          </a:p>
          <a:p>
            <a:pPr marL="114300" indent="0">
              <a:buNone/>
            </a:pPr>
            <a:endParaRPr lang="en-US" sz="1400" dirty="0"/>
          </a:p>
          <a:p>
            <a:endParaRPr lang="en-IN" sz="1400" dirty="0"/>
          </a:p>
        </p:txBody>
      </p:sp>
    </p:spTree>
    <p:extLst>
      <p:ext uri="{BB962C8B-B14F-4D97-AF65-F5344CB8AC3E}">
        <p14:creationId xmlns:p14="http://schemas.microsoft.com/office/powerpoint/2010/main" val="767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7FC0-B6C4-8602-6211-94753290D902}"/>
              </a:ext>
            </a:extLst>
          </p:cNvPr>
          <p:cNvSpPr>
            <a:spLocks noGrp="1"/>
          </p:cNvSpPr>
          <p:nvPr>
            <p:ph type="title"/>
          </p:nvPr>
        </p:nvSpPr>
        <p:spPr>
          <a:xfrm>
            <a:off x="713225" y="105007"/>
            <a:ext cx="7707900" cy="673312"/>
          </a:xfrm>
        </p:spPr>
        <p:txBody>
          <a:bodyPr/>
          <a:lstStyle/>
          <a:p>
            <a:r>
              <a:rPr lang="en-IN" dirty="0"/>
              <a:t>MODEL SELECTION</a:t>
            </a:r>
          </a:p>
        </p:txBody>
      </p:sp>
      <p:sp>
        <p:nvSpPr>
          <p:cNvPr id="3" name="Text Placeholder 2">
            <a:extLst>
              <a:ext uri="{FF2B5EF4-FFF2-40B4-BE49-F238E27FC236}">
                <a16:creationId xmlns:a16="http://schemas.microsoft.com/office/drawing/2014/main" id="{BF23F48E-9B80-5D17-8EA1-A387E141355F}"/>
              </a:ext>
            </a:extLst>
          </p:cNvPr>
          <p:cNvSpPr>
            <a:spLocks noGrp="1"/>
          </p:cNvSpPr>
          <p:nvPr>
            <p:ph type="body" idx="1"/>
          </p:nvPr>
        </p:nvSpPr>
        <p:spPr>
          <a:xfrm>
            <a:off x="1" y="699716"/>
            <a:ext cx="5971429" cy="4443784"/>
          </a:xfrm>
        </p:spPr>
        <p:txBody>
          <a:bodyPr/>
          <a:lstStyle/>
          <a:p>
            <a:pPr marL="114300" indent="0">
              <a:buNone/>
            </a:pPr>
            <a:r>
              <a:rPr lang="en-IN" u="sng" dirty="0"/>
              <a:t>XG BOOST</a:t>
            </a:r>
          </a:p>
          <a:p>
            <a:pPr marL="114300" indent="0">
              <a:buNone/>
            </a:pPr>
            <a:r>
              <a:rPr lang="en-US" sz="1400" dirty="0" err="1">
                <a:solidFill>
                  <a:srgbClr val="FFFFFF"/>
                </a:solidFill>
                <a:latin typeface="Canva Sans"/>
                <a:ea typeface="Canva Sans"/>
                <a:cs typeface="Canva Sans"/>
                <a:sym typeface="Canva Sans"/>
              </a:rPr>
              <a:t>XGBoost</a:t>
            </a:r>
            <a:r>
              <a:rPr lang="en-US" sz="1400" dirty="0">
                <a:solidFill>
                  <a:srgbClr val="FFFFFF"/>
                </a:solidFill>
                <a:latin typeface="Canva Sans"/>
                <a:ea typeface="Canva Sans"/>
                <a:cs typeface="Canva Sans"/>
                <a:sym typeface="Canva Sans"/>
              </a:rPr>
              <a:t> (Extreme Gradient Boosting) is a machine learning algorithm that is excellent for handling structured data like tables. It works by building multiple decision trees sequentially, where each new tree corrects the errors of the previous </a:t>
            </a:r>
            <a:r>
              <a:rPr lang="en-US" sz="1400" dirty="0" err="1">
                <a:solidFill>
                  <a:srgbClr val="FFFFFF"/>
                </a:solidFill>
                <a:latin typeface="Canva Sans"/>
                <a:ea typeface="Canva Sans"/>
                <a:cs typeface="Canva Sans"/>
                <a:sym typeface="Canva Sans"/>
              </a:rPr>
              <a:t>ones.XGBoost</a:t>
            </a:r>
            <a:r>
              <a:rPr lang="en-US" sz="1400" dirty="0">
                <a:solidFill>
                  <a:srgbClr val="FFFFFF"/>
                </a:solidFill>
                <a:latin typeface="Canva Sans"/>
                <a:ea typeface="Canva Sans"/>
                <a:cs typeface="Canva Sans"/>
                <a:sym typeface="Canva Sans"/>
              </a:rPr>
              <a:t> is fast, handles missing data well, and can capture complex relationships between </a:t>
            </a:r>
            <a:r>
              <a:rPr lang="en-US" sz="1400" dirty="0" err="1">
                <a:solidFill>
                  <a:srgbClr val="FFFFFF"/>
                </a:solidFill>
                <a:latin typeface="Canva Sans"/>
                <a:ea typeface="Canva Sans"/>
                <a:cs typeface="Canva Sans"/>
                <a:sym typeface="Canva Sans"/>
              </a:rPr>
              <a:t>features.It</a:t>
            </a:r>
            <a:r>
              <a:rPr lang="en-US" sz="1400" dirty="0">
                <a:solidFill>
                  <a:srgbClr val="FFFFFF"/>
                </a:solidFill>
                <a:latin typeface="Canva Sans"/>
                <a:ea typeface="Canva Sans"/>
                <a:cs typeface="Canva Sans"/>
                <a:sym typeface="Canva Sans"/>
              </a:rPr>
              <a:t> handled the structured data efficiently, especially with aggregated inverter data.</a:t>
            </a:r>
          </a:p>
          <a:p>
            <a:pPr marL="114300" indent="0">
              <a:buNone/>
            </a:pPr>
            <a:endParaRPr lang="en-US" sz="1400" dirty="0">
              <a:solidFill>
                <a:srgbClr val="FFFFFF"/>
              </a:solidFill>
              <a:latin typeface="Canva Sans"/>
              <a:ea typeface="Canva Sans"/>
              <a:cs typeface="Canva Sans"/>
              <a:sym typeface="Canva Sans"/>
            </a:endParaRPr>
          </a:p>
          <a:p>
            <a:pPr marL="114300" indent="0">
              <a:buNone/>
            </a:pPr>
            <a:r>
              <a:rPr lang="en-US" sz="1600" u="sng" dirty="0">
                <a:solidFill>
                  <a:schemeClr val="bg2"/>
                </a:solidFill>
                <a:latin typeface="Canva Sans"/>
                <a:ea typeface="Canva Sans"/>
                <a:cs typeface="Canva Sans"/>
                <a:sym typeface="Canva Sans"/>
              </a:rPr>
              <a:t>RANDOM FOREST</a:t>
            </a:r>
            <a:endParaRPr lang="en-US" dirty="0">
              <a:solidFill>
                <a:srgbClr val="FFFFFF"/>
              </a:solidFill>
              <a:latin typeface="Canva Sans"/>
              <a:ea typeface="Canva Sans"/>
              <a:cs typeface="Canva Sans"/>
              <a:sym typeface="Canva Sans"/>
            </a:endParaRPr>
          </a:p>
          <a:p>
            <a:pPr marL="114300" indent="0">
              <a:buNone/>
            </a:pPr>
            <a:r>
              <a:rPr lang="en-US" sz="1600" dirty="0">
                <a:solidFill>
                  <a:schemeClr val="accent1"/>
                </a:solidFill>
              </a:rPr>
              <a:t>Random Forest is an ensemble learning algorithm that operates by constructing multiple decision trees during training and outputting the mode (classification) or mean (regression) of the predictions from individual trees. It is widely used for classification, regression, and feature selection tasks due to its robustness, accuracy, and ability to handle non-linearity and missing data.</a:t>
            </a:r>
            <a:endParaRPr lang="en-US" sz="1600" dirty="0">
              <a:solidFill>
                <a:schemeClr val="accent1"/>
              </a:solidFill>
              <a:latin typeface="Canva Sans"/>
              <a:ea typeface="Canva Sans"/>
              <a:cs typeface="Canva Sans"/>
              <a:sym typeface="Canva Sans"/>
            </a:endParaRPr>
          </a:p>
          <a:p>
            <a:pPr marL="114300" indent="0">
              <a:buNone/>
            </a:pPr>
            <a:endParaRPr lang="en-IN" u="sng" dirty="0"/>
          </a:p>
        </p:txBody>
      </p:sp>
      <p:pic>
        <p:nvPicPr>
          <p:cNvPr id="9" name="Picture 8">
            <a:extLst>
              <a:ext uri="{FF2B5EF4-FFF2-40B4-BE49-F238E27FC236}">
                <a16:creationId xmlns:a16="http://schemas.microsoft.com/office/drawing/2014/main" id="{60ED9527-6CE4-F6A0-AB1C-7B0A7A8BAE28}"/>
              </a:ext>
            </a:extLst>
          </p:cNvPr>
          <p:cNvPicPr>
            <a:picLocks noChangeAspect="1"/>
          </p:cNvPicPr>
          <p:nvPr/>
        </p:nvPicPr>
        <p:blipFill>
          <a:blip r:embed="rId2"/>
          <a:stretch>
            <a:fillRect/>
          </a:stretch>
        </p:blipFill>
        <p:spPr>
          <a:xfrm>
            <a:off x="5812403" y="778318"/>
            <a:ext cx="3093058" cy="2025082"/>
          </a:xfrm>
          <a:prstGeom prst="rect">
            <a:avLst/>
          </a:prstGeom>
        </p:spPr>
      </p:pic>
      <p:pic>
        <p:nvPicPr>
          <p:cNvPr id="11" name="Picture 10">
            <a:extLst>
              <a:ext uri="{FF2B5EF4-FFF2-40B4-BE49-F238E27FC236}">
                <a16:creationId xmlns:a16="http://schemas.microsoft.com/office/drawing/2014/main" id="{2D1B9325-414B-D803-DD98-76F8708DD372}"/>
              </a:ext>
            </a:extLst>
          </p:cNvPr>
          <p:cNvPicPr>
            <a:picLocks noChangeAspect="1"/>
          </p:cNvPicPr>
          <p:nvPr/>
        </p:nvPicPr>
        <p:blipFill>
          <a:blip r:embed="rId3"/>
          <a:stretch>
            <a:fillRect/>
          </a:stretch>
        </p:blipFill>
        <p:spPr>
          <a:xfrm>
            <a:off x="5840233" y="3013409"/>
            <a:ext cx="3196425" cy="2025083"/>
          </a:xfrm>
          <a:prstGeom prst="rect">
            <a:avLst/>
          </a:prstGeom>
        </p:spPr>
      </p:pic>
    </p:spTree>
    <p:extLst>
      <p:ext uri="{BB962C8B-B14F-4D97-AF65-F5344CB8AC3E}">
        <p14:creationId xmlns:p14="http://schemas.microsoft.com/office/powerpoint/2010/main" val="217208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AB8A-D577-226A-44E3-FC8AE69E281F}"/>
              </a:ext>
            </a:extLst>
          </p:cNvPr>
          <p:cNvSpPr>
            <a:spLocks noGrp="1"/>
          </p:cNvSpPr>
          <p:nvPr>
            <p:ph type="title"/>
          </p:nvPr>
        </p:nvSpPr>
        <p:spPr/>
        <p:txBody>
          <a:bodyPr/>
          <a:lstStyle/>
          <a:p>
            <a:r>
              <a:rPr lang="en-US" u="sng" dirty="0"/>
              <a:t>MODEL SELECTION</a:t>
            </a:r>
            <a:endParaRPr lang="en-IN" u="sng" dirty="0"/>
          </a:p>
        </p:txBody>
      </p:sp>
      <p:sp>
        <p:nvSpPr>
          <p:cNvPr id="3" name="Text Placeholder 2">
            <a:extLst>
              <a:ext uri="{FF2B5EF4-FFF2-40B4-BE49-F238E27FC236}">
                <a16:creationId xmlns:a16="http://schemas.microsoft.com/office/drawing/2014/main" id="{18C37404-DB03-F889-DF8D-69F722F141D3}"/>
              </a:ext>
            </a:extLst>
          </p:cNvPr>
          <p:cNvSpPr>
            <a:spLocks noGrp="1"/>
          </p:cNvSpPr>
          <p:nvPr>
            <p:ph type="body" idx="1"/>
          </p:nvPr>
        </p:nvSpPr>
        <p:spPr/>
        <p:txBody>
          <a:bodyPr/>
          <a:lstStyle/>
          <a:p>
            <a:r>
              <a:rPr lang="en-US" b="1" u="sng" dirty="0"/>
              <a:t>LSTM</a:t>
            </a:r>
          </a:p>
          <a:p>
            <a:pPr marL="114300" indent="0">
              <a:buNone/>
            </a:pPr>
            <a:r>
              <a:rPr lang="en-US" sz="1400" dirty="0"/>
              <a:t>For solar power forecasting, various models can be considered, including statistical methods, traditional machine learning algorithms, and deep learning techniques. The choice of the </a:t>
            </a:r>
            <a:r>
              <a:rPr lang="en-US" sz="1400" b="1" dirty="0"/>
              <a:t>LSTM (Long Short-Term Memory) model</a:t>
            </a:r>
            <a:r>
              <a:rPr lang="en-US" sz="1400" dirty="0"/>
              <a:t> is based on its superior ability to capture temporal dependencies in time-series data.</a:t>
            </a:r>
          </a:p>
          <a:p>
            <a:pPr marL="114300" indent="0">
              <a:buNone/>
            </a:pPr>
            <a:r>
              <a:rPr lang="en-US" sz="1400" dirty="0"/>
              <a:t>       It efficiently handles long-range dependencies in time-series data.</a:t>
            </a:r>
          </a:p>
          <a:p>
            <a:pPr marL="114300" indent="0">
              <a:buNone/>
            </a:pPr>
            <a:r>
              <a:rPr lang="en-US" sz="1400" dirty="0"/>
              <a:t>       It learns patterns from historical solar radiation, temperature, and other                                                      weather factors.</a:t>
            </a:r>
            <a:br>
              <a:rPr lang="en-US" sz="1400" dirty="0"/>
            </a:br>
            <a:r>
              <a:rPr lang="en-US" sz="1400" dirty="0"/>
              <a:t>       </a:t>
            </a:r>
            <a:r>
              <a:rPr lang="en-US" sz="1400" u="sng" dirty="0"/>
              <a:t>It mitigates issues like vanishing gradients, which affect standard RNNs.</a:t>
            </a:r>
            <a:endParaRPr lang="en-IN" sz="1400" b="1" u="sng" dirty="0"/>
          </a:p>
        </p:txBody>
      </p:sp>
      <p:sp>
        <p:nvSpPr>
          <p:cNvPr id="4" name="Star: 5 Points 3">
            <a:extLst>
              <a:ext uri="{FF2B5EF4-FFF2-40B4-BE49-F238E27FC236}">
                <a16:creationId xmlns:a16="http://schemas.microsoft.com/office/drawing/2014/main" id="{FC64626A-9ECA-4FC3-BB13-E7D4FCBB968D}"/>
              </a:ext>
            </a:extLst>
          </p:cNvPr>
          <p:cNvSpPr/>
          <p:nvPr/>
        </p:nvSpPr>
        <p:spPr>
          <a:xfrm>
            <a:off x="1051560" y="217932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1B3DA4AF-3E8B-A813-B29C-7EE3A3241DAF}"/>
              </a:ext>
            </a:extLst>
          </p:cNvPr>
          <p:cNvSpPr/>
          <p:nvPr/>
        </p:nvSpPr>
        <p:spPr>
          <a:xfrm>
            <a:off x="1051560" y="236601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B37882CA-4052-C53D-5F92-A82CE031ED4A}"/>
              </a:ext>
            </a:extLst>
          </p:cNvPr>
          <p:cNvSpPr/>
          <p:nvPr/>
        </p:nvSpPr>
        <p:spPr>
          <a:xfrm>
            <a:off x="1051560" y="2777975"/>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0514CA1-F5C2-BAC1-699F-8265B0CD5C3B}"/>
              </a:ext>
            </a:extLst>
          </p:cNvPr>
          <p:cNvCxnSpPr/>
          <p:nvPr/>
        </p:nvCxnSpPr>
        <p:spPr>
          <a:xfrm>
            <a:off x="3535680" y="3025140"/>
            <a:ext cx="0" cy="32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F5270C2-BE70-15DC-FF9C-C1BCE0A444D5}"/>
              </a:ext>
            </a:extLst>
          </p:cNvPr>
          <p:cNvSpPr/>
          <p:nvPr/>
        </p:nvSpPr>
        <p:spPr>
          <a:xfrm>
            <a:off x="1641796" y="3348535"/>
            <a:ext cx="5056182" cy="12768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Rectangle 3">
            <a:extLst>
              <a:ext uri="{FF2B5EF4-FFF2-40B4-BE49-F238E27FC236}">
                <a16:creationId xmlns:a16="http://schemas.microsoft.com/office/drawing/2014/main" id="{2F72A1D7-3851-3D99-DB04-1F0554BE4E53}"/>
              </a:ext>
            </a:extLst>
          </p:cNvPr>
          <p:cNvSpPr>
            <a:spLocks noChangeArrowheads="1"/>
          </p:cNvSpPr>
          <p:nvPr/>
        </p:nvSpPr>
        <p:spPr bwMode="auto">
          <a:xfrm>
            <a:off x="1618495" y="3676195"/>
            <a:ext cx="52581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Forget Gate:</a:t>
            </a:r>
            <a:r>
              <a:rPr kumimoji="0" lang="en-US" altLang="en-US" sz="1200" b="0" i="0" u="none" strike="noStrike" cap="none" normalizeH="0" baseline="0" dirty="0">
                <a:ln>
                  <a:noFill/>
                </a:ln>
                <a:solidFill>
                  <a:schemeClr val="bg2"/>
                </a:solidFill>
                <a:effectLst/>
                <a:latin typeface="Arial" panose="020B0604020202020204" pitchFamily="34" charset="0"/>
              </a:rPr>
              <a:t> Decides which past information to discard.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Input Gate:</a:t>
            </a:r>
            <a:r>
              <a:rPr kumimoji="0" lang="en-US" altLang="en-US" sz="1200" b="0" i="0" u="none" strike="noStrike" cap="none" normalizeH="0" baseline="0" dirty="0">
                <a:ln>
                  <a:noFill/>
                </a:ln>
                <a:solidFill>
                  <a:schemeClr val="bg2"/>
                </a:solidFill>
                <a:effectLst/>
                <a:latin typeface="Arial" panose="020B0604020202020204" pitchFamily="34" charset="0"/>
              </a:rPr>
              <a:t> Determines which new information should be stored.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Cell State:</a:t>
            </a:r>
            <a:r>
              <a:rPr kumimoji="0" lang="en-US" altLang="en-US" sz="1200" b="0" i="0" u="none" strike="noStrike" cap="none" normalizeH="0" baseline="0" dirty="0">
                <a:ln>
                  <a:noFill/>
                </a:ln>
                <a:solidFill>
                  <a:schemeClr val="bg2"/>
                </a:solidFill>
                <a:effectLst/>
                <a:latin typeface="Arial" panose="020B0604020202020204" pitchFamily="34" charset="0"/>
              </a:rPr>
              <a:t> Acts as the memory unit, preserving long-term dependencies.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Output Gate:</a:t>
            </a:r>
            <a:r>
              <a:rPr kumimoji="0" lang="en-US" altLang="en-US" sz="1200" b="0" i="0" u="none" strike="noStrike" cap="none" normalizeH="0" baseline="0" dirty="0">
                <a:ln>
                  <a:noFill/>
                </a:ln>
                <a:solidFill>
                  <a:schemeClr val="bg2"/>
                </a:solidFill>
                <a:effectLst/>
                <a:latin typeface="Arial" panose="020B0604020202020204" pitchFamily="34" charset="0"/>
              </a:rPr>
              <a:t> Regulates the final output of the LSTM unit </a:t>
            </a:r>
          </a:p>
        </p:txBody>
      </p:sp>
      <p:sp>
        <p:nvSpPr>
          <p:cNvPr id="15" name="TextBox 14">
            <a:extLst>
              <a:ext uri="{FF2B5EF4-FFF2-40B4-BE49-F238E27FC236}">
                <a16:creationId xmlns:a16="http://schemas.microsoft.com/office/drawing/2014/main" id="{A8F66668-5846-5B6E-1A1A-2A4540CA101C}"/>
              </a:ext>
            </a:extLst>
          </p:cNvPr>
          <p:cNvSpPr txBox="1"/>
          <p:nvPr/>
        </p:nvSpPr>
        <p:spPr>
          <a:xfrm>
            <a:off x="1641796" y="3368418"/>
            <a:ext cx="3040376" cy="307777"/>
          </a:xfrm>
          <a:prstGeom prst="rect">
            <a:avLst/>
          </a:prstGeom>
          <a:noFill/>
        </p:spPr>
        <p:txBody>
          <a:bodyPr wrap="square" rtlCol="0">
            <a:spAutoFit/>
          </a:bodyPr>
          <a:lstStyle/>
          <a:p>
            <a:r>
              <a:rPr lang="en-IN" u="sng" dirty="0">
                <a:solidFill>
                  <a:schemeClr val="bg2"/>
                </a:solidFill>
              </a:rPr>
              <a:t>Key Components of LSTM:</a:t>
            </a:r>
          </a:p>
        </p:txBody>
      </p:sp>
    </p:spTree>
    <p:extLst>
      <p:ext uri="{BB962C8B-B14F-4D97-AF65-F5344CB8AC3E}">
        <p14:creationId xmlns:p14="http://schemas.microsoft.com/office/powerpoint/2010/main" val="206521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CE82-B7A7-D890-7F43-676DF257713D}"/>
              </a:ext>
            </a:extLst>
          </p:cNvPr>
          <p:cNvSpPr>
            <a:spLocks noGrp="1"/>
          </p:cNvSpPr>
          <p:nvPr>
            <p:ph type="title"/>
          </p:nvPr>
        </p:nvSpPr>
        <p:spPr/>
        <p:txBody>
          <a:bodyPr/>
          <a:lstStyle/>
          <a:p>
            <a:r>
              <a:rPr lang="en-US" u="sng" dirty="0"/>
              <a:t>METRICS</a:t>
            </a:r>
            <a:endParaRPr lang="en-IN" u="sng" dirty="0"/>
          </a:p>
        </p:txBody>
      </p:sp>
      <p:sp>
        <p:nvSpPr>
          <p:cNvPr id="3" name="Text Placeholder 2">
            <a:extLst>
              <a:ext uri="{FF2B5EF4-FFF2-40B4-BE49-F238E27FC236}">
                <a16:creationId xmlns:a16="http://schemas.microsoft.com/office/drawing/2014/main" id="{2AF3C668-CF80-7BE4-0A8D-8AAC9F848CD5}"/>
              </a:ext>
            </a:extLst>
          </p:cNvPr>
          <p:cNvSpPr>
            <a:spLocks noGrp="1"/>
          </p:cNvSpPr>
          <p:nvPr>
            <p:ph type="body" idx="1"/>
          </p:nvPr>
        </p:nvSpPr>
        <p:spPr>
          <a:xfrm>
            <a:off x="137160" y="1009135"/>
            <a:ext cx="7589520" cy="4134365"/>
          </a:xfrm>
        </p:spPr>
        <p:txBody>
          <a:bodyPr/>
          <a:lstStyle/>
          <a:p>
            <a:pPr marL="114300" indent="0">
              <a:buNone/>
            </a:pPr>
            <a:r>
              <a:rPr lang="en-US" b="1" i="0" dirty="0">
                <a:solidFill>
                  <a:schemeClr val="bg2"/>
                </a:solidFill>
                <a:effectLst/>
                <a:latin typeface="Inter"/>
              </a:rPr>
              <a:t>To evaluate the effectiveness of the AI-based solar power forecasting model, the following metrics were analyzed:</a:t>
            </a:r>
          </a:p>
          <a:p>
            <a:pPr algn="l">
              <a:spcAft>
                <a:spcPts val="300"/>
              </a:spcAft>
            </a:pPr>
            <a:r>
              <a:rPr lang="en-US" b="1" i="0" dirty="0">
                <a:solidFill>
                  <a:schemeClr val="tx1"/>
                </a:solidFill>
                <a:effectLst/>
                <a:latin typeface="Inter"/>
              </a:rPr>
              <a:t>R² Score (Coefficient of Determination):</a:t>
            </a:r>
            <a:endParaRPr lang="en-US" b="0" i="0" dirty="0">
              <a:solidFill>
                <a:schemeClr val="tx1"/>
              </a:solidFill>
              <a:effectLst/>
              <a:latin typeface="Inter"/>
            </a:endParaRPr>
          </a:p>
          <a:p>
            <a:pPr marL="114300" indent="0" algn="l">
              <a:spcBef>
                <a:spcPts val="300"/>
              </a:spcBef>
              <a:buNone/>
            </a:pPr>
            <a:r>
              <a:rPr lang="en-US" b="0" i="0" dirty="0">
                <a:solidFill>
                  <a:schemeClr val="tx1"/>
                </a:solidFill>
                <a:effectLst/>
                <a:latin typeface="Inter"/>
              </a:rPr>
              <a:t>      </a:t>
            </a:r>
            <a:r>
              <a:rPr lang="en-US" sz="1600" b="0" i="0" dirty="0">
                <a:solidFill>
                  <a:schemeClr val="bg2"/>
                </a:solidFill>
                <a:effectLst/>
                <a:latin typeface="Inter"/>
              </a:rPr>
              <a:t>Measures how well the model explains the variance in solar power  generation.</a:t>
            </a:r>
          </a:p>
          <a:p>
            <a:r>
              <a:rPr lang="en-US" sz="1600" b="0" i="0" dirty="0">
                <a:solidFill>
                  <a:schemeClr val="bg2"/>
                </a:solidFill>
                <a:effectLst/>
                <a:latin typeface="Inter"/>
              </a:rPr>
              <a:t>A </a:t>
            </a:r>
            <a:r>
              <a:rPr lang="en-US" sz="1600" b="1" i="0" dirty="0">
                <a:solidFill>
                  <a:schemeClr val="bg2"/>
                </a:solidFill>
                <a:effectLst/>
                <a:latin typeface="Inter"/>
              </a:rPr>
              <a:t>high R² score</a:t>
            </a:r>
            <a:r>
              <a:rPr lang="en-US" sz="1600" b="0" i="0" dirty="0">
                <a:solidFill>
                  <a:schemeClr val="bg2"/>
                </a:solidFill>
                <a:effectLst/>
                <a:latin typeface="Inter"/>
              </a:rPr>
              <a:t> demonstrates strong alignment with real-world solar generation patterns.</a:t>
            </a:r>
          </a:p>
          <a:p>
            <a:r>
              <a:rPr lang="en-US" sz="1600" b="1" i="0" dirty="0">
                <a:solidFill>
                  <a:schemeClr val="bg2"/>
                </a:solidFill>
                <a:effectLst/>
                <a:latin typeface="Inter"/>
              </a:rPr>
              <a:t>R² Score</a:t>
            </a:r>
            <a:r>
              <a:rPr lang="en-US" sz="1600" b="0" i="0" dirty="0">
                <a:solidFill>
                  <a:schemeClr val="bg2"/>
                </a:solidFill>
                <a:effectLst/>
                <a:latin typeface="Inter"/>
              </a:rPr>
              <a:t> ensures the model captures seasonal/daily trends in solar energy</a:t>
            </a:r>
          </a:p>
          <a:p>
            <a:endParaRPr lang="en-US" sz="1600" b="0" i="0" dirty="0">
              <a:solidFill>
                <a:schemeClr val="bg2"/>
              </a:solidFill>
              <a:effectLst/>
              <a:latin typeface="Inter"/>
            </a:endParaRPr>
          </a:p>
          <a:p>
            <a:endParaRPr lang="en-IN" dirty="0">
              <a:solidFill>
                <a:schemeClr val="bg2"/>
              </a:solidFill>
            </a:endParaRPr>
          </a:p>
          <a:p>
            <a:endParaRPr lang="en-IN" dirty="0">
              <a:solidFill>
                <a:schemeClr val="bg2"/>
              </a:solidFill>
            </a:endParaRPr>
          </a:p>
          <a:p>
            <a:r>
              <a:rPr lang="en-US" sz="1600" dirty="0">
                <a:solidFill>
                  <a:schemeClr val="bg2"/>
                </a:solidFill>
              </a:rPr>
              <a:t>R^2	=	coefficient of determination</a:t>
            </a:r>
          </a:p>
          <a:p>
            <a:r>
              <a:rPr lang="en-US" sz="1600" dirty="0">
                <a:solidFill>
                  <a:schemeClr val="bg2"/>
                </a:solidFill>
              </a:rPr>
              <a:t>RSS	=	sum of squares of residuals</a:t>
            </a:r>
          </a:p>
          <a:p>
            <a:r>
              <a:rPr lang="en-US" sz="1600" dirty="0">
                <a:solidFill>
                  <a:schemeClr val="bg2"/>
                </a:solidFill>
              </a:rPr>
              <a:t>TSS	=	total sum of squares</a:t>
            </a:r>
            <a:endParaRPr lang="en-IN" sz="1600" dirty="0">
              <a:solidFill>
                <a:schemeClr val="bg2"/>
              </a:solidFill>
            </a:endParaRPr>
          </a:p>
        </p:txBody>
      </p:sp>
      <p:pic>
        <p:nvPicPr>
          <p:cNvPr id="4" name="Picture 3">
            <a:extLst>
              <a:ext uri="{FF2B5EF4-FFF2-40B4-BE49-F238E27FC236}">
                <a16:creationId xmlns:a16="http://schemas.microsoft.com/office/drawing/2014/main" id="{C9284C66-287F-550D-3FB9-B4862F11A474}"/>
              </a:ext>
            </a:extLst>
          </p:cNvPr>
          <p:cNvPicPr>
            <a:picLocks noChangeAspect="1"/>
          </p:cNvPicPr>
          <p:nvPr/>
        </p:nvPicPr>
        <p:blipFill>
          <a:blip r:embed="rId2"/>
          <a:stretch>
            <a:fillRect/>
          </a:stretch>
        </p:blipFill>
        <p:spPr>
          <a:xfrm>
            <a:off x="2560320" y="3141685"/>
            <a:ext cx="1539240" cy="50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32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20B8-CF44-9CC0-0DAB-A598CA06F872}"/>
              </a:ext>
            </a:extLst>
          </p:cNvPr>
          <p:cNvSpPr>
            <a:spLocks noGrp="1"/>
          </p:cNvSpPr>
          <p:nvPr>
            <p:ph type="title"/>
          </p:nvPr>
        </p:nvSpPr>
        <p:spPr/>
        <p:txBody>
          <a:bodyPr/>
          <a:lstStyle/>
          <a:p>
            <a:r>
              <a:rPr lang="en-US" sz="2000" u="sng" dirty="0"/>
              <a:t>MEAN ABSOLUTE ERROR (MAE)</a:t>
            </a:r>
            <a:endParaRPr lang="en-IN" sz="2000" u="sng" dirty="0"/>
          </a:p>
        </p:txBody>
      </p:sp>
      <p:sp>
        <p:nvSpPr>
          <p:cNvPr id="3" name="Text Placeholder 2">
            <a:extLst>
              <a:ext uri="{FF2B5EF4-FFF2-40B4-BE49-F238E27FC236}">
                <a16:creationId xmlns:a16="http://schemas.microsoft.com/office/drawing/2014/main" id="{AF862902-2CD1-8181-1A15-6EA9A25E6A3C}"/>
              </a:ext>
            </a:extLst>
          </p:cNvPr>
          <p:cNvSpPr>
            <a:spLocks noGrp="1"/>
          </p:cNvSpPr>
          <p:nvPr>
            <p:ph type="body" idx="1"/>
          </p:nvPr>
        </p:nvSpPr>
        <p:spPr>
          <a:xfrm>
            <a:off x="522725" y="796975"/>
            <a:ext cx="6562200" cy="3977700"/>
          </a:xfrm>
        </p:spPr>
        <p:txBody>
          <a:bodyPr/>
          <a:lstStyle/>
          <a:p>
            <a:r>
              <a:rPr lang="en-US" sz="1600" b="0" i="0" dirty="0">
                <a:solidFill>
                  <a:schemeClr val="bg2"/>
                </a:solidFill>
                <a:effectLst/>
                <a:latin typeface="Inter"/>
              </a:rPr>
              <a:t>Represents the average absolute difference between predicted and actual solar power values.</a:t>
            </a:r>
          </a:p>
          <a:p>
            <a:r>
              <a:rPr lang="en-US" sz="1600" b="1" i="0" dirty="0">
                <a:solidFill>
                  <a:schemeClr val="bg2"/>
                </a:solidFill>
                <a:effectLst/>
                <a:latin typeface="Inter"/>
              </a:rPr>
              <a:t>MAE</a:t>
            </a:r>
            <a:r>
              <a:rPr lang="en-US" sz="1600" b="0" i="0" dirty="0">
                <a:solidFill>
                  <a:schemeClr val="bg2"/>
                </a:solidFill>
                <a:effectLst/>
                <a:latin typeface="Inter"/>
              </a:rPr>
              <a:t> translates to actionable insights for energy stakeholders (e.g., expected daily prediction errors).</a:t>
            </a:r>
          </a:p>
          <a:p>
            <a:r>
              <a:rPr lang="en-US" sz="1600" b="1" i="0" dirty="0">
                <a:solidFill>
                  <a:schemeClr val="bg2"/>
                </a:solidFill>
                <a:effectLst/>
                <a:latin typeface="Inter"/>
              </a:rPr>
              <a:t>Low MAE  </a:t>
            </a:r>
            <a:r>
              <a:rPr lang="en-US" sz="1600" b="0" i="0" dirty="0">
                <a:solidFill>
                  <a:schemeClr val="bg2"/>
                </a:solidFill>
                <a:effectLst/>
                <a:latin typeface="Inter"/>
              </a:rPr>
              <a:t>values indicate reliable predictions</a:t>
            </a:r>
          </a:p>
          <a:p>
            <a:pPr marL="114300" indent="0">
              <a:buNone/>
            </a:pPr>
            <a:endParaRPr lang="en-IN" dirty="0"/>
          </a:p>
        </p:txBody>
      </p:sp>
      <p:sp>
        <p:nvSpPr>
          <p:cNvPr id="5" name="TextBox 4">
            <a:extLst>
              <a:ext uri="{FF2B5EF4-FFF2-40B4-BE49-F238E27FC236}">
                <a16:creationId xmlns:a16="http://schemas.microsoft.com/office/drawing/2014/main" id="{F67749E8-5A04-43D3-3F9F-8B33A3421A67}"/>
              </a:ext>
            </a:extLst>
          </p:cNvPr>
          <p:cNvSpPr txBox="1"/>
          <p:nvPr/>
        </p:nvSpPr>
        <p:spPr>
          <a:xfrm>
            <a:off x="713225" y="2853153"/>
            <a:ext cx="8001000" cy="1138773"/>
          </a:xfrm>
          <a:prstGeom prst="rect">
            <a:avLst/>
          </a:prstGeom>
          <a:noFill/>
        </p:spPr>
        <p:txBody>
          <a:bodyPr wrap="square" rtlCol="0">
            <a:spAutoFit/>
          </a:bodyPr>
          <a:lstStyle/>
          <a:p>
            <a:r>
              <a:rPr lang="en-US" sz="2000" b="1" u="sng" dirty="0">
                <a:solidFill>
                  <a:schemeClr val="tx1"/>
                </a:solidFill>
              </a:rPr>
              <a:t>MEAN SQUARED ERROR</a:t>
            </a:r>
          </a:p>
          <a:p>
            <a:pPr algn="just"/>
            <a:r>
              <a:rPr lang="en-US" b="0" i="0" dirty="0">
                <a:solidFill>
                  <a:schemeClr val="bg2"/>
                </a:solidFill>
                <a:effectLst/>
                <a:latin typeface="Inter"/>
              </a:rPr>
              <a:t>Penalizes larger prediction errors by squaring deviations between forecasts and actual values</a:t>
            </a:r>
            <a:r>
              <a:rPr lang="en-US" sz="2800" b="0" i="0" dirty="0">
                <a:solidFill>
                  <a:srgbClr val="404040"/>
                </a:solidFill>
                <a:effectLst/>
                <a:latin typeface="Inter"/>
              </a:rPr>
              <a:t>.</a:t>
            </a:r>
          </a:p>
          <a:p>
            <a:endParaRPr lang="en-US" sz="2000" b="1" u="sng" dirty="0">
              <a:solidFill>
                <a:schemeClr val="tx1"/>
              </a:solidFill>
            </a:endParaRPr>
          </a:p>
        </p:txBody>
      </p:sp>
      <p:sp>
        <p:nvSpPr>
          <p:cNvPr id="6" name="TextBox 5">
            <a:extLst>
              <a:ext uri="{FF2B5EF4-FFF2-40B4-BE49-F238E27FC236}">
                <a16:creationId xmlns:a16="http://schemas.microsoft.com/office/drawing/2014/main" id="{3EE343C7-16A9-6ED6-D915-1CDBE4BCBA1B}"/>
              </a:ext>
            </a:extLst>
          </p:cNvPr>
          <p:cNvSpPr txBox="1"/>
          <p:nvPr/>
        </p:nvSpPr>
        <p:spPr>
          <a:xfrm>
            <a:off x="713225" y="3561061"/>
            <a:ext cx="7056120" cy="523220"/>
          </a:xfrm>
          <a:prstGeom prst="rect">
            <a:avLst/>
          </a:prstGeom>
          <a:noFill/>
        </p:spPr>
        <p:txBody>
          <a:bodyPr wrap="square" rtlCol="0">
            <a:spAutoFit/>
          </a:bodyPr>
          <a:lstStyle/>
          <a:p>
            <a:r>
              <a:rPr lang="en-US" b="1" i="0" dirty="0">
                <a:solidFill>
                  <a:schemeClr val="bg2"/>
                </a:solidFill>
                <a:effectLst/>
                <a:latin typeface="Inter"/>
              </a:rPr>
              <a:t>MSE</a:t>
            </a:r>
            <a:r>
              <a:rPr lang="en-US" b="0" i="0" dirty="0">
                <a:solidFill>
                  <a:schemeClr val="bg2"/>
                </a:solidFill>
                <a:effectLst/>
                <a:latin typeface="Inter"/>
              </a:rPr>
              <a:t> identifies risks of large forecasting inaccuracies, crucial for grid stability.</a:t>
            </a:r>
          </a:p>
          <a:p>
            <a:endParaRPr lang="en-IN" dirty="0"/>
          </a:p>
        </p:txBody>
      </p:sp>
      <p:sp>
        <p:nvSpPr>
          <p:cNvPr id="7" name="TextBox 6">
            <a:extLst>
              <a:ext uri="{FF2B5EF4-FFF2-40B4-BE49-F238E27FC236}">
                <a16:creationId xmlns:a16="http://schemas.microsoft.com/office/drawing/2014/main" id="{DA7B7851-99E3-27F2-56D1-B009ED81B601}"/>
              </a:ext>
            </a:extLst>
          </p:cNvPr>
          <p:cNvSpPr txBox="1"/>
          <p:nvPr/>
        </p:nvSpPr>
        <p:spPr>
          <a:xfrm>
            <a:off x="713225" y="3773767"/>
            <a:ext cx="6865620" cy="738664"/>
          </a:xfrm>
          <a:prstGeom prst="rect">
            <a:avLst/>
          </a:prstGeom>
          <a:noFill/>
        </p:spPr>
        <p:txBody>
          <a:bodyPr wrap="square" rtlCol="0">
            <a:spAutoFit/>
          </a:bodyPr>
          <a:lstStyle/>
          <a:p>
            <a:r>
              <a:rPr lang="en-US" b="1" i="0" dirty="0">
                <a:solidFill>
                  <a:schemeClr val="bg2"/>
                </a:solidFill>
                <a:effectLst/>
                <a:latin typeface="Inter"/>
              </a:rPr>
              <a:t>Low  MSE</a:t>
            </a:r>
            <a:r>
              <a:rPr lang="en-US" b="0" i="0" dirty="0">
                <a:solidFill>
                  <a:schemeClr val="bg2"/>
                </a:solidFill>
                <a:effectLst/>
                <a:latin typeface="Inter"/>
              </a:rPr>
              <a:t> values indicate reliable predictions, critical for grid operators to balance supply-demand and optimize energy storage.</a:t>
            </a:r>
          </a:p>
          <a:p>
            <a:endParaRPr lang="en-IN" dirty="0"/>
          </a:p>
        </p:txBody>
      </p:sp>
      <p:pic>
        <p:nvPicPr>
          <p:cNvPr id="8" name="Picture 7">
            <a:extLst>
              <a:ext uri="{FF2B5EF4-FFF2-40B4-BE49-F238E27FC236}">
                <a16:creationId xmlns:a16="http://schemas.microsoft.com/office/drawing/2014/main" id="{E16814D5-710A-2378-0DAD-66E791BA2473}"/>
              </a:ext>
            </a:extLst>
          </p:cNvPr>
          <p:cNvPicPr>
            <a:picLocks noChangeAspect="1"/>
          </p:cNvPicPr>
          <p:nvPr/>
        </p:nvPicPr>
        <p:blipFill>
          <a:blip r:embed="rId2"/>
          <a:stretch>
            <a:fillRect/>
          </a:stretch>
        </p:blipFill>
        <p:spPr>
          <a:xfrm>
            <a:off x="4115818" y="4100652"/>
            <a:ext cx="2851785" cy="871678"/>
          </a:xfrm>
          <a:prstGeom prst="rect">
            <a:avLst/>
          </a:prstGeom>
        </p:spPr>
      </p:pic>
      <p:pic>
        <p:nvPicPr>
          <p:cNvPr id="10" name="Picture 9">
            <a:extLst>
              <a:ext uri="{FF2B5EF4-FFF2-40B4-BE49-F238E27FC236}">
                <a16:creationId xmlns:a16="http://schemas.microsoft.com/office/drawing/2014/main" id="{6D1AB5E5-E408-1159-FE8B-7FC0BD9105D4}"/>
              </a:ext>
            </a:extLst>
          </p:cNvPr>
          <p:cNvPicPr>
            <a:picLocks noChangeAspect="1"/>
          </p:cNvPicPr>
          <p:nvPr/>
        </p:nvPicPr>
        <p:blipFill>
          <a:blip r:embed="rId3"/>
          <a:stretch>
            <a:fillRect/>
          </a:stretch>
        </p:blipFill>
        <p:spPr>
          <a:xfrm>
            <a:off x="2902259" y="2139954"/>
            <a:ext cx="2678052" cy="713199"/>
          </a:xfrm>
          <a:prstGeom prst="rect">
            <a:avLst/>
          </a:prstGeom>
        </p:spPr>
      </p:pic>
    </p:spTree>
    <p:extLst>
      <p:ext uri="{BB962C8B-B14F-4D97-AF65-F5344CB8AC3E}">
        <p14:creationId xmlns:p14="http://schemas.microsoft.com/office/powerpoint/2010/main" val="360824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4D93-55EA-F580-AF59-A99E6DB7F413}"/>
              </a:ext>
            </a:extLst>
          </p:cNvPr>
          <p:cNvSpPr>
            <a:spLocks noGrp="1"/>
          </p:cNvSpPr>
          <p:nvPr>
            <p:ph type="title"/>
          </p:nvPr>
        </p:nvSpPr>
        <p:spPr>
          <a:xfrm>
            <a:off x="217925" y="79265"/>
            <a:ext cx="7707900" cy="572700"/>
          </a:xfrm>
        </p:spPr>
        <p:txBody>
          <a:bodyPr/>
          <a:lstStyle/>
          <a:p>
            <a:r>
              <a:rPr lang="en-US" dirty="0"/>
              <a:t>INPUT FROM USER</a:t>
            </a:r>
            <a:endParaRPr lang="en-IN" dirty="0"/>
          </a:p>
        </p:txBody>
      </p:sp>
      <p:sp>
        <p:nvSpPr>
          <p:cNvPr id="3" name="Text Placeholder 2">
            <a:extLst>
              <a:ext uri="{FF2B5EF4-FFF2-40B4-BE49-F238E27FC236}">
                <a16:creationId xmlns:a16="http://schemas.microsoft.com/office/drawing/2014/main" id="{142177C6-FE8A-EF3E-6C43-647913E76B04}"/>
              </a:ext>
            </a:extLst>
          </p:cNvPr>
          <p:cNvSpPr>
            <a:spLocks noGrp="1"/>
          </p:cNvSpPr>
          <p:nvPr>
            <p:ph type="body" idx="1"/>
          </p:nvPr>
        </p:nvSpPr>
        <p:spPr>
          <a:xfrm>
            <a:off x="80765" y="743345"/>
            <a:ext cx="6562200" cy="3977700"/>
          </a:xfrm>
        </p:spPr>
        <p:txBody>
          <a:bodyPr/>
          <a:lstStyle/>
          <a:p>
            <a:pPr marL="114300" indent="0" algn="just">
              <a:buNone/>
            </a:pPr>
            <a:r>
              <a:rPr lang="en-US" sz="1400" b="1" i="0" dirty="0">
                <a:solidFill>
                  <a:schemeClr val="bg2"/>
                </a:solidFill>
                <a:effectLst/>
                <a:latin typeface="Inter"/>
              </a:rPr>
              <a:t>The system collects </a:t>
            </a:r>
            <a:r>
              <a:rPr lang="en-US" sz="1400" b="1" dirty="0">
                <a:solidFill>
                  <a:schemeClr val="bg2"/>
                </a:solidFill>
                <a:latin typeface="Inter"/>
              </a:rPr>
              <a:t>7 </a:t>
            </a:r>
            <a:r>
              <a:rPr lang="en-US" sz="1400" b="1" i="0" dirty="0">
                <a:solidFill>
                  <a:schemeClr val="bg2"/>
                </a:solidFill>
                <a:effectLst/>
                <a:latin typeface="Inter"/>
              </a:rPr>
              <a:t>dynamic parameters interactively from the user to predict AC power output. These include environmental metrics like </a:t>
            </a:r>
            <a:r>
              <a:rPr lang="en-US" sz="1400" b="1" i="1" dirty="0">
                <a:solidFill>
                  <a:schemeClr val="bg2"/>
                </a:solidFill>
                <a:effectLst/>
                <a:latin typeface="Inter"/>
              </a:rPr>
              <a:t>ambient temperature, module temperature, and irradiation</a:t>
            </a:r>
            <a:r>
              <a:rPr lang="en-US" sz="1400" b="1" i="0" dirty="0">
                <a:solidFill>
                  <a:schemeClr val="bg2"/>
                </a:solidFill>
                <a:effectLst/>
                <a:latin typeface="Inter"/>
              </a:rPr>
              <a:t>, as well as temporal details such as </a:t>
            </a:r>
            <a:r>
              <a:rPr lang="en-US" sz="1400" b="1" i="1" dirty="0">
                <a:solidFill>
                  <a:schemeClr val="bg2"/>
                </a:solidFill>
                <a:effectLst/>
                <a:latin typeface="Inter"/>
              </a:rPr>
              <a:t> hour, and minutes</a:t>
            </a:r>
            <a:r>
              <a:rPr lang="en-US" sz="1400" b="1" i="0" dirty="0">
                <a:solidFill>
                  <a:schemeClr val="bg2"/>
                </a:solidFill>
                <a:effectLst/>
                <a:latin typeface="Inter"/>
              </a:rPr>
              <a:t>. A unique </a:t>
            </a:r>
            <a:r>
              <a:rPr lang="en-US" sz="1400" b="1" i="1" dirty="0">
                <a:solidFill>
                  <a:schemeClr val="bg2"/>
                </a:solidFill>
                <a:effectLst/>
                <a:latin typeface="Inter"/>
              </a:rPr>
              <a:t>SOURCE_KEY</a:t>
            </a:r>
            <a:r>
              <a:rPr lang="en-US" sz="1400" b="1" i="0" dirty="0">
                <a:solidFill>
                  <a:schemeClr val="bg2"/>
                </a:solidFill>
                <a:effectLst/>
                <a:latin typeface="Inter"/>
              </a:rPr>
              <a:t> identifier is included to track the solar plant or device. The </a:t>
            </a:r>
            <a:r>
              <a:rPr lang="en-US" sz="1400" b="1" i="1" dirty="0">
                <a:solidFill>
                  <a:schemeClr val="bg2"/>
                </a:solidFill>
                <a:effectLst/>
                <a:latin typeface="Inter"/>
              </a:rPr>
              <a:t>AC_POWER</a:t>
            </a:r>
            <a:r>
              <a:rPr lang="en-US" sz="1400" b="1" i="0" dirty="0">
                <a:solidFill>
                  <a:schemeClr val="bg2"/>
                </a:solidFill>
                <a:effectLst/>
                <a:latin typeface="Inter"/>
              </a:rPr>
              <a:t> field is intentionally set to 0.0 during input since it is the target variable being predicted. Users provide numerical values for each parameter, which are then structured into a standardized </a:t>
            </a:r>
            <a:r>
              <a:rPr lang="en-US" sz="1400" b="1" i="0" dirty="0" err="1">
                <a:solidFill>
                  <a:schemeClr val="bg2"/>
                </a:solidFill>
                <a:effectLst/>
                <a:latin typeface="Inter"/>
              </a:rPr>
              <a:t>DataFrame</a:t>
            </a:r>
            <a:r>
              <a:rPr lang="en-US" sz="1400" b="1" i="0" dirty="0">
                <a:solidFill>
                  <a:schemeClr val="bg2"/>
                </a:solidFill>
                <a:effectLst/>
                <a:latin typeface="Inter"/>
              </a:rPr>
              <a:t>. The input data undergoes scaling using a pre-trained normalizer/standardizer to align it with the model’s training distribution. Finally, the data is reshaped into a time-series sequence (replicated to match the LSTM’s required input length) to simulate temporal dependencies. This streamlined process ensures real-time compatibility and accurate predictions.</a:t>
            </a:r>
          </a:p>
          <a:p>
            <a:pPr marL="114300" indent="0" algn="just">
              <a:buNone/>
            </a:pPr>
            <a:endParaRPr lang="en-US" sz="1400" b="1" i="0" dirty="0">
              <a:solidFill>
                <a:schemeClr val="bg2"/>
              </a:solidFill>
              <a:effectLst/>
              <a:latin typeface="Inter"/>
            </a:endParaRPr>
          </a:p>
          <a:p>
            <a:pPr algn="l">
              <a:buFont typeface="Arial" panose="020B0604020202020204" pitchFamily="34" charset="0"/>
              <a:buChar char="•"/>
            </a:pPr>
            <a:r>
              <a:rPr lang="en-US" sz="1400" b="1" i="0" dirty="0">
                <a:solidFill>
                  <a:schemeClr val="bg2"/>
                </a:solidFill>
                <a:effectLst/>
                <a:latin typeface="Inter"/>
              </a:rPr>
              <a:t>A low prediction may indicate poor irradiation, shading, or sensor errors.</a:t>
            </a:r>
          </a:p>
          <a:p>
            <a:pPr algn="l">
              <a:spcBef>
                <a:spcPts val="300"/>
              </a:spcBef>
              <a:buFont typeface="Arial" panose="020B0604020202020204" pitchFamily="34" charset="0"/>
              <a:buChar char="•"/>
            </a:pPr>
            <a:r>
              <a:rPr lang="en-US" sz="1400" b="1" i="0" dirty="0">
                <a:solidFill>
                  <a:schemeClr val="bg2"/>
                </a:solidFill>
                <a:effectLst/>
                <a:latin typeface="Inter"/>
              </a:rPr>
              <a:t>A high prediction could suggest optimal conditions or calibration drift.</a:t>
            </a:r>
          </a:p>
          <a:p>
            <a:pPr algn="l">
              <a:spcBef>
                <a:spcPts val="300"/>
              </a:spcBef>
              <a:buFont typeface="Arial" panose="020B0604020202020204" pitchFamily="34" charset="0"/>
              <a:buChar char="•"/>
            </a:pPr>
            <a:r>
              <a:rPr lang="en-US" sz="1400" b="1" i="0" dirty="0">
                <a:solidFill>
                  <a:schemeClr val="bg2"/>
                </a:solidFill>
                <a:effectLst/>
                <a:latin typeface="Inter"/>
              </a:rPr>
              <a:t>Seasonal/time-based trends (e.g., lower winter irradiation) may affect results</a:t>
            </a:r>
          </a:p>
          <a:p>
            <a:endParaRPr lang="en-IN" sz="1400" b="1" dirty="0">
              <a:solidFill>
                <a:schemeClr val="bg2"/>
              </a:solidFill>
            </a:endParaRPr>
          </a:p>
        </p:txBody>
      </p:sp>
    </p:spTree>
    <p:extLst>
      <p:ext uri="{BB962C8B-B14F-4D97-AF65-F5344CB8AC3E}">
        <p14:creationId xmlns:p14="http://schemas.microsoft.com/office/powerpoint/2010/main" val="255344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6880-C3D1-AB7A-33CC-54C1273F8F3B}"/>
              </a:ext>
            </a:extLst>
          </p:cNvPr>
          <p:cNvSpPr>
            <a:spLocks noGrp="1"/>
          </p:cNvSpPr>
          <p:nvPr>
            <p:ph type="title"/>
          </p:nvPr>
        </p:nvSpPr>
        <p:spPr>
          <a:xfrm>
            <a:off x="0" y="83598"/>
            <a:ext cx="9018165" cy="730133"/>
          </a:xfrm>
        </p:spPr>
        <p:txBody>
          <a:bodyPr/>
          <a:lstStyle/>
          <a:p>
            <a:r>
              <a:rPr lang="en-IN" u="sng" dirty="0"/>
              <a:t>ACTUAL VS PREDICTED AC VALUES</a:t>
            </a:r>
          </a:p>
        </p:txBody>
      </p:sp>
      <p:pic>
        <p:nvPicPr>
          <p:cNvPr id="2052" name="Picture 4">
            <a:extLst>
              <a:ext uri="{FF2B5EF4-FFF2-40B4-BE49-F238E27FC236}">
                <a16:creationId xmlns:a16="http://schemas.microsoft.com/office/drawing/2014/main" id="{3A531281-1AB1-172A-6C63-C05B20B43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103" y="813731"/>
            <a:ext cx="6623793" cy="4122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539CB0-3098-BB6A-53BF-862A3061B28F}"/>
              </a:ext>
            </a:extLst>
          </p:cNvPr>
          <p:cNvPicPr>
            <a:picLocks noChangeAspect="1"/>
          </p:cNvPicPr>
          <p:nvPr/>
        </p:nvPicPr>
        <p:blipFill>
          <a:blip r:embed="rId3"/>
          <a:stretch>
            <a:fillRect/>
          </a:stretch>
        </p:blipFill>
        <p:spPr>
          <a:xfrm>
            <a:off x="1" y="0"/>
            <a:ext cx="9143999" cy="5143499"/>
          </a:xfrm>
          <a:prstGeom prst="rect">
            <a:avLst/>
          </a:prstGeom>
        </p:spPr>
      </p:pic>
    </p:spTree>
    <p:extLst>
      <p:ext uri="{BB962C8B-B14F-4D97-AF65-F5344CB8AC3E}">
        <p14:creationId xmlns:p14="http://schemas.microsoft.com/office/powerpoint/2010/main" val="93085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30017-0A04-610D-0DA4-3FCAE2118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7CFC4-2167-D181-011E-42F2A1200CA8}"/>
              </a:ext>
            </a:extLst>
          </p:cNvPr>
          <p:cNvSpPr>
            <a:spLocks noGrp="1"/>
          </p:cNvSpPr>
          <p:nvPr>
            <p:ph type="title"/>
          </p:nvPr>
        </p:nvSpPr>
        <p:spPr>
          <a:xfrm>
            <a:off x="2567708" y="289169"/>
            <a:ext cx="3536107" cy="664308"/>
          </a:xfrm>
        </p:spPr>
        <p:txBody>
          <a:bodyPr/>
          <a:lstStyle/>
          <a:p>
            <a:r>
              <a:rPr lang="en-IN" dirty="0"/>
              <a:t>OBJECTIVES</a:t>
            </a:r>
            <a:endParaRPr lang="en-IN" u="sng" dirty="0"/>
          </a:p>
        </p:txBody>
      </p:sp>
      <p:sp>
        <p:nvSpPr>
          <p:cNvPr id="3" name="TextBox 2">
            <a:extLst>
              <a:ext uri="{FF2B5EF4-FFF2-40B4-BE49-F238E27FC236}">
                <a16:creationId xmlns:a16="http://schemas.microsoft.com/office/drawing/2014/main" id="{182CB036-7E6E-DC8E-B76E-320257F489F5}"/>
              </a:ext>
            </a:extLst>
          </p:cNvPr>
          <p:cNvSpPr txBox="1"/>
          <p:nvPr/>
        </p:nvSpPr>
        <p:spPr>
          <a:xfrm>
            <a:off x="92365" y="953477"/>
            <a:ext cx="8828998" cy="4401205"/>
          </a:xfrm>
          <a:prstGeom prst="rect">
            <a:avLst/>
          </a:prstGeom>
          <a:noFill/>
        </p:spPr>
        <p:txBody>
          <a:bodyPr wrap="square" rtlCol="0">
            <a:spAutoFit/>
          </a:bodyPr>
          <a:lstStyle/>
          <a:p>
            <a:r>
              <a:rPr lang="en-IN" dirty="0">
                <a:solidFill>
                  <a:schemeClr val="tx1"/>
                </a:solidFill>
                <a:latin typeface="+mn-lt"/>
              </a:rPr>
              <a:t>1. Purpose of the System:  </a:t>
            </a:r>
          </a:p>
          <a:p>
            <a:r>
              <a:rPr lang="en-IN" dirty="0">
                <a:solidFill>
                  <a:schemeClr val="tx1"/>
                </a:solidFill>
                <a:latin typeface="+mn-lt"/>
              </a:rPr>
              <a:t>   "To forecast solar power generation using AI techniques to improve prediction accuracy and energy planning."</a:t>
            </a:r>
          </a:p>
          <a:p>
            <a:endParaRPr lang="en-IN" dirty="0">
              <a:solidFill>
                <a:schemeClr val="tx1"/>
              </a:solidFill>
              <a:latin typeface="+mn-lt"/>
            </a:endParaRPr>
          </a:p>
          <a:p>
            <a:r>
              <a:rPr lang="en-IN" dirty="0">
                <a:solidFill>
                  <a:schemeClr val="tx1"/>
                </a:solidFill>
                <a:latin typeface="+mn-lt"/>
              </a:rPr>
              <a:t>2. Algorithm/Model Selection:  </a:t>
            </a:r>
          </a:p>
          <a:p>
            <a:r>
              <a:rPr lang="en-IN" dirty="0">
                <a:solidFill>
                  <a:schemeClr val="tx1"/>
                </a:solidFill>
                <a:latin typeface="+mn-lt"/>
              </a:rPr>
              <a:t>    "Implement and evaluate Random Forest, </a:t>
            </a:r>
            <a:r>
              <a:rPr lang="en-IN" dirty="0" err="1">
                <a:solidFill>
                  <a:schemeClr val="tx1"/>
                </a:solidFill>
                <a:latin typeface="+mn-lt"/>
              </a:rPr>
              <a:t>XGBoost</a:t>
            </a:r>
            <a:r>
              <a:rPr lang="en-IN" dirty="0">
                <a:solidFill>
                  <a:schemeClr val="tx1"/>
                </a:solidFill>
                <a:latin typeface="+mn-lt"/>
              </a:rPr>
              <a:t>, and LSTM for solar energy prediction."</a:t>
            </a:r>
          </a:p>
          <a:p>
            <a:endParaRPr lang="en-IN" dirty="0">
              <a:solidFill>
                <a:schemeClr val="tx1"/>
              </a:solidFill>
              <a:latin typeface="+mn-lt"/>
            </a:endParaRPr>
          </a:p>
          <a:p>
            <a:r>
              <a:rPr lang="en-IN" dirty="0">
                <a:solidFill>
                  <a:schemeClr val="tx1"/>
                </a:solidFill>
                <a:latin typeface="+mn-lt"/>
              </a:rPr>
              <a:t>3. Data Utilization:  </a:t>
            </a:r>
          </a:p>
          <a:p>
            <a:r>
              <a:rPr lang="en-IN" dirty="0">
                <a:solidFill>
                  <a:schemeClr val="tx1"/>
                </a:solidFill>
                <a:latin typeface="+mn-lt"/>
              </a:rPr>
              <a:t>   "</a:t>
            </a:r>
            <a:r>
              <a:rPr lang="en-IN" dirty="0" err="1">
                <a:solidFill>
                  <a:schemeClr val="tx1"/>
                </a:solidFill>
                <a:latin typeface="+mn-lt"/>
              </a:rPr>
              <a:t>Analyze</a:t>
            </a:r>
            <a:r>
              <a:rPr lang="en-IN" dirty="0">
                <a:solidFill>
                  <a:schemeClr val="tx1"/>
                </a:solidFill>
                <a:latin typeface="+mn-lt"/>
              </a:rPr>
              <a:t> historical solar power data, solar irradiance, temperature, and environmental sensor data."</a:t>
            </a:r>
          </a:p>
          <a:p>
            <a:endParaRPr lang="en-IN" dirty="0">
              <a:solidFill>
                <a:schemeClr val="tx1"/>
              </a:solidFill>
              <a:latin typeface="+mn-lt"/>
            </a:endParaRPr>
          </a:p>
          <a:p>
            <a:r>
              <a:rPr lang="en-IN" dirty="0">
                <a:solidFill>
                  <a:schemeClr val="tx1"/>
                </a:solidFill>
                <a:latin typeface="+mn-lt"/>
              </a:rPr>
              <a:t>4. Comparative Analysis:  </a:t>
            </a:r>
          </a:p>
          <a:p>
            <a:r>
              <a:rPr lang="en-IN" dirty="0">
                <a:solidFill>
                  <a:schemeClr val="tx1"/>
                </a:solidFill>
                <a:latin typeface="+mn-lt"/>
              </a:rPr>
              <a:t>    "Compare ensemble models and deep learning approaches for accuracy and reliability.“</a:t>
            </a:r>
          </a:p>
          <a:p>
            <a:endParaRPr lang="en-IN" dirty="0">
              <a:solidFill>
                <a:schemeClr val="tx1"/>
              </a:solidFill>
              <a:latin typeface="+mn-lt"/>
            </a:endParaRPr>
          </a:p>
          <a:p>
            <a:pPr marL="0" lvl="0" indent="0" algn="just"/>
            <a:r>
              <a:rPr lang="en-IN" sz="1400" dirty="0">
                <a:solidFill>
                  <a:schemeClr val="tx1"/>
                </a:solidFill>
                <a:latin typeface="+mn-lt"/>
              </a:rPr>
              <a:t>5. Practical Utility:  </a:t>
            </a:r>
          </a:p>
          <a:p>
            <a:pPr marL="0" lvl="0" indent="0" algn="just"/>
            <a:r>
              <a:rPr lang="en-IN" sz="1400" dirty="0">
                <a:solidFill>
                  <a:schemeClr val="tx1"/>
                </a:solidFill>
                <a:latin typeface="+mn-lt"/>
              </a:rPr>
              <a:t>   "Enhance energy management in smart grids by providing reliable solar power forecasts.“</a:t>
            </a:r>
          </a:p>
          <a:p>
            <a:pPr marL="0" lvl="0" indent="0" algn="just"/>
            <a:endParaRPr lang="en-IN" sz="1400" dirty="0">
              <a:solidFill>
                <a:schemeClr val="tx1"/>
              </a:solidFill>
              <a:latin typeface="+mn-lt"/>
            </a:endParaRPr>
          </a:p>
          <a:p>
            <a:r>
              <a:rPr lang="en-US" dirty="0">
                <a:solidFill>
                  <a:schemeClr val="tx1"/>
                </a:solidFill>
                <a:latin typeface="+mn-lt"/>
              </a:rPr>
              <a:t>6. Performance Metrics:  </a:t>
            </a:r>
          </a:p>
          <a:p>
            <a:r>
              <a:rPr lang="en-US" dirty="0">
                <a:solidFill>
                  <a:schemeClr val="tx1"/>
                </a:solidFill>
                <a:latin typeface="+mn-lt"/>
              </a:rPr>
              <a:t>   "Evaluate model performance using MSE, MAE, and R² score."</a:t>
            </a:r>
          </a:p>
          <a:p>
            <a:pPr marL="0" lvl="0" indent="0" algn="just"/>
            <a:endParaRPr lang="en-IN" sz="1400" dirty="0">
              <a:solidFill>
                <a:schemeClr val="tx1"/>
              </a:solidFill>
              <a:latin typeface="+mn-lt"/>
            </a:endParaRPr>
          </a:p>
          <a:p>
            <a:endParaRPr lang="en-IN" dirty="0">
              <a:solidFill>
                <a:schemeClr val="tx1"/>
              </a:solidFill>
              <a:latin typeface="+mn-lt"/>
            </a:endParaRPr>
          </a:p>
        </p:txBody>
      </p:sp>
    </p:spTree>
    <p:extLst>
      <p:ext uri="{BB962C8B-B14F-4D97-AF65-F5344CB8AC3E}">
        <p14:creationId xmlns:p14="http://schemas.microsoft.com/office/powerpoint/2010/main" val="131971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B471F-F676-2B59-B88A-BC928BB8925D}"/>
              </a:ext>
            </a:extLst>
          </p:cNvPr>
          <p:cNvPicPr>
            <a:picLocks noChangeAspect="1"/>
          </p:cNvPicPr>
          <p:nvPr/>
        </p:nvPicPr>
        <p:blipFill>
          <a:blip r:embed="rId3"/>
          <a:stretch>
            <a:fillRect/>
          </a:stretch>
        </p:blipFill>
        <p:spPr>
          <a:xfrm>
            <a:off x="0" y="-1"/>
            <a:ext cx="9144000" cy="5143501"/>
          </a:xfrm>
          <a:prstGeom prst="rect">
            <a:avLst/>
          </a:prstGeom>
        </p:spPr>
      </p:pic>
    </p:spTree>
    <p:extLst>
      <p:ext uri="{BB962C8B-B14F-4D97-AF65-F5344CB8AC3E}">
        <p14:creationId xmlns:p14="http://schemas.microsoft.com/office/powerpoint/2010/main" val="1889087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6088-D250-338A-E395-299DDE5FF238}"/>
              </a:ext>
            </a:extLst>
          </p:cNvPr>
          <p:cNvSpPr>
            <a:spLocks noGrp="1"/>
          </p:cNvSpPr>
          <p:nvPr>
            <p:ph type="title"/>
          </p:nvPr>
        </p:nvSpPr>
        <p:spPr>
          <a:xfrm>
            <a:off x="149889" y="167125"/>
            <a:ext cx="7707900" cy="572700"/>
          </a:xfrm>
        </p:spPr>
        <p:txBody>
          <a:bodyPr/>
          <a:lstStyle/>
          <a:p>
            <a:r>
              <a:rPr lang="en-IN" dirty="0"/>
              <a:t>RESULT AND ANALYSIS</a:t>
            </a:r>
          </a:p>
        </p:txBody>
      </p:sp>
      <p:sp>
        <p:nvSpPr>
          <p:cNvPr id="3" name="Text Placeholder 2">
            <a:extLst>
              <a:ext uri="{FF2B5EF4-FFF2-40B4-BE49-F238E27FC236}">
                <a16:creationId xmlns:a16="http://schemas.microsoft.com/office/drawing/2014/main" id="{D2FA2B68-C1EB-5164-18F3-4095F923C832}"/>
              </a:ext>
            </a:extLst>
          </p:cNvPr>
          <p:cNvSpPr>
            <a:spLocks noGrp="1"/>
          </p:cNvSpPr>
          <p:nvPr>
            <p:ph type="body" idx="1"/>
          </p:nvPr>
        </p:nvSpPr>
        <p:spPr>
          <a:xfrm>
            <a:off x="0" y="884375"/>
            <a:ext cx="7222461" cy="3977700"/>
          </a:xfrm>
        </p:spPr>
        <p:txBody>
          <a:bodyPr/>
          <a:lstStyle/>
          <a:p>
            <a:pPr marL="114300" indent="0">
              <a:buNone/>
            </a:pPr>
            <a:r>
              <a:rPr lang="en-IN" sz="1500" dirty="0"/>
              <a:t>Why Random Forest for Solar Power Forecasting?</a:t>
            </a:r>
          </a:p>
          <a:p>
            <a:pPr marL="114300" indent="0">
              <a:buNone/>
            </a:pPr>
            <a:r>
              <a:rPr lang="en-US" sz="1500" dirty="0"/>
              <a:t>After evaluating multiple models — Random Forest, </a:t>
            </a:r>
            <a:r>
              <a:rPr lang="en-US" sz="1500" dirty="0" err="1"/>
              <a:t>XGBoost</a:t>
            </a:r>
            <a:r>
              <a:rPr lang="en-US" sz="1500" dirty="0"/>
              <a:t>, and LSTM . Random Forest was selected as the final model due to its strong balance between accuracy, consistency, and robustness:</a:t>
            </a:r>
          </a:p>
          <a:p>
            <a:r>
              <a:rPr lang="en-US" sz="1500" dirty="0"/>
              <a:t>High Accuracy: Achieved an impressive R² score of 98.7%, closely matching </a:t>
            </a:r>
            <a:r>
              <a:rPr lang="en-US" sz="1500" dirty="0" err="1"/>
              <a:t>XGBoost</a:t>
            </a:r>
            <a:r>
              <a:rPr lang="en-US" sz="1500" dirty="0"/>
              <a:t> (99%) while outperforming LSTM (97%).</a:t>
            </a:r>
          </a:p>
          <a:p>
            <a:r>
              <a:rPr lang="en-US" sz="1500" dirty="0"/>
              <a:t> Stable &amp; Consistent: Unlike </a:t>
            </a:r>
            <a:r>
              <a:rPr lang="en-US" sz="1500" dirty="0" err="1"/>
              <a:t>XGBoost</a:t>
            </a:r>
            <a:r>
              <a:rPr lang="en-US" sz="1500" dirty="0"/>
              <a:t>, which showed higher fluctuations and poor handling of certain peak values, Random Forest delivered more reliable predictions across different time periods and it was consistent.</a:t>
            </a:r>
          </a:p>
          <a:p>
            <a:r>
              <a:rPr lang="en-US" sz="1500" dirty="0"/>
              <a:t> Robust to Overfitting: Random Forest’s ensemble nature helps in reducing overfitting, making it more generalizable compared to </a:t>
            </a:r>
            <a:r>
              <a:rPr lang="en-US" sz="1500" dirty="0" err="1"/>
              <a:t>XGBoost</a:t>
            </a:r>
            <a:r>
              <a:rPr lang="en-US" sz="1500" dirty="0"/>
              <a:t> which can sometimes overfit noisy peak points.</a:t>
            </a:r>
          </a:p>
          <a:p>
            <a:r>
              <a:rPr lang="en-US" sz="1500" dirty="0"/>
              <a:t> Less Complexity: Random Forest requires minimal data preprocessing (like scaling) and is easier to tune compared to LSTM, which needs careful handling of time series sequences.</a:t>
            </a:r>
          </a:p>
          <a:p>
            <a:r>
              <a:rPr lang="en-US" sz="1500" dirty="0"/>
              <a:t> Faster Training: It also trains faster than deep learning models like LSTM, making it more suitable for real-time or rapid development cycles</a:t>
            </a:r>
            <a:endParaRPr lang="en-IN" sz="1500" dirty="0"/>
          </a:p>
          <a:p>
            <a:pPr marL="114300" indent="0">
              <a:buNone/>
            </a:pPr>
            <a:endParaRPr lang="en-IN" sz="1200" dirty="0">
              <a:solidFill>
                <a:schemeClr val="bg2"/>
              </a:solidFill>
            </a:endParaRPr>
          </a:p>
        </p:txBody>
      </p:sp>
    </p:spTree>
    <p:extLst>
      <p:ext uri="{BB962C8B-B14F-4D97-AF65-F5344CB8AC3E}">
        <p14:creationId xmlns:p14="http://schemas.microsoft.com/office/powerpoint/2010/main" val="361310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700" scaled="0"/>
        </a:gradFill>
        <a:effectLst/>
      </p:bgPr>
    </p:bg>
    <p:spTree>
      <p:nvGrpSpPr>
        <p:cNvPr id="1" name="Shape 1155"/>
        <p:cNvGrpSpPr/>
        <p:nvPr/>
      </p:nvGrpSpPr>
      <p:grpSpPr>
        <a:xfrm>
          <a:off x="0" y="0"/>
          <a:ext cx="0" cy="0"/>
          <a:chOff x="0" y="0"/>
          <a:chExt cx="0" cy="0"/>
        </a:xfrm>
      </p:grpSpPr>
      <p:grpSp>
        <p:nvGrpSpPr>
          <p:cNvPr id="1156" name="Google Shape;1156;p94"/>
          <p:cNvGrpSpPr/>
          <p:nvPr/>
        </p:nvGrpSpPr>
        <p:grpSpPr>
          <a:xfrm>
            <a:off x="2332449" y="1179650"/>
            <a:ext cx="4473801" cy="1920224"/>
            <a:chOff x="2332449" y="1179650"/>
            <a:chExt cx="4473801" cy="1920224"/>
          </a:xfrm>
        </p:grpSpPr>
        <p:pic>
          <p:nvPicPr>
            <p:cNvPr id="1157" name="Google Shape;1157;p94"/>
            <p:cNvPicPr preferRelativeResize="0"/>
            <p:nvPr/>
          </p:nvPicPr>
          <p:blipFill>
            <a:blip r:embed="rId3">
              <a:alphaModFix/>
            </a:blip>
            <a:stretch>
              <a:fillRect/>
            </a:stretch>
          </p:blipFill>
          <p:spPr>
            <a:xfrm>
              <a:off x="4885149" y="1179650"/>
              <a:ext cx="1921101" cy="1920224"/>
            </a:xfrm>
            <a:prstGeom prst="rect">
              <a:avLst/>
            </a:prstGeom>
            <a:noFill/>
            <a:ln>
              <a:noFill/>
            </a:ln>
          </p:spPr>
        </p:pic>
        <p:pic>
          <p:nvPicPr>
            <p:cNvPr id="1158" name="Google Shape;1158;p94"/>
            <p:cNvPicPr preferRelativeResize="0"/>
            <p:nvPr/>
          </p:nvPicPr>
          <p:blipFill>
            <a:blip r:embed="rId3">
              <a:alphaModFix/>
            </a:blip>
            <a:stretch>
              <a:fillRect/>
            </a:stretch>
          </p:blipFill>
          <p:spPr>
            <a:xfrm>
              <a:off x="2332449" y="1179650"/>
              <a:ext cx="1921101" cy="1920224"/>
            </a:xfrm>
            <a:prstGeom prst="rect">
              <a:avLst/>
            </a:prstGeom>
            <a:noFill/>
            <a:ln>
              <a:noFill/>
            </a:ln>
          </p:spPr>
        </p:pic>
      </p:grpSp>
      <p:sp>
        <p:nvSpPr>
          <p:cNvPr id="1159" name="Google Shape;1159;p94"/>
          <p:cNvSpPr txBox="1">
            <a:spLocks noGrp="1"/>
          </p:cNvSpPr>
          <p:nvPr>
            <p:ph type="title"/>
          </p:nvPr>
        </p:nvSpPr>
        <p:spPr>
          <a:xfrm>
            <a:off x="444781" y="2791595"/>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LSTM</a:t>
            </a:r>
            <a:endParaRPr dirty="0"/>
          </a:p>
        </p:txBody>
      </p:sp>
      <p:sp>
        <p:nvSpPr>
          <p:cNvPr id="1161" name="Google Shape;1161;p94"/>
          <p:cNvSpPr txBox="1">
            <a:spLocks noGrp="1"/>
          </p:cNvSpPr>
          <p:nvPr>
            <p:ph type="title" idx="2"/>
          </p:nvPr>
        </p:nvSpPr>
        <p:spPr>
          <a:xfrm>
            <a:off x="3570515" y="2841560"/>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XG BOOST</a:t>
            </a:r>
            <a:endParaRPr dirty="0"/>
          </a:p>
        </p:txBody>
      </p:sp>
      <p:sp>
        <p:nvSpPr>
          <p:cNvPr id="1164" name="Google Shape;1164;p94"/>
          <p:cNvSpPr txBox="1">
            <a:spLocks noGrp="1"/>
          </p:cNvSpPr>
          <p:nvPr>
            <p:ph type="title" idx="4"/>
          </p:nvPr>
        </p:nvSpPr>
        <p:spPr>
          <a:xfrm>
            <a:off x="6696249" y="2706867"/>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 FOREST</a:t>
            </a:r>
            <a:endParaRPr dirty="0"/>
          </a:p>
        </p:txBody>
      </p:sp>
      <p:grpSp>
        <p:nvGrpSpPr>
          <p:cNvPr id="1169" name="Google Shape;1169;p94"/>
          <p:cNvGrpSpPr/>
          <p:nvPr/>
        </p:nvGrpSpPr>
        <p:grpSpPr>
          <a:xfrm>
            <a:off x="1765253" y="1845320"/>
            <a:ext cx="520193" cy="512692"/>
            <a:chOff x="-64774725" y="1916550"/>
            <a:chExt cx="319000" cy="314400"/>
          </a:xfrm>
        </p:grpSpPr>
        <p:sp>
          <p:nvSpPr>
            <p:cNvPr id="1170" name="Google Shape;1170;p94"/>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4"/>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94"/>
          <p:cNvSpPr/>
          <p:nvPr/>
        </p:nvSpPr>
        <p:spPr>
          <a:xfrm>
            <a:off x="4333576" y="1881584"/>
            <a:ext cx="450848" cy="51636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4"/>
          <p:cNvSpPr/>
          <p:nvPr/>
        </p:nvSpPr>
        <p:spPr>
          <a:xfrm>
            <a:off x="6860679" y="1856336"/>
            <a:ext cx="516236" cy="49066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592ECA9-3070-58C6-09E2-BA4E43AEC849}"/>
              </a:ext>
            </a:extLst>
          </p:cNvPr>
          <p:cNvPicPr>
            <a:picLocks noChangeAspect="1"/>
          </p:cNvPicPr>
          <p:nvPr/>
        </p:nvPicPr>
        <p:blipFill>
          <a:blip r:embed="rId4"/>
          <a:stretch>
            <a:fillRect/>
          </a:stretch>
        </p:blipFill>
        <p:spPr>
          <a:xfrm>
            <a:off x="6497323" y="1643941"/>
            <a:ext cx="2451735" cy="914401"/>
          </a:xfrm>
          <a:prstGeom prst="rect">
            <a:avLst/>
          </a:prstGeom>
        </p:spPr>
      </p:pic>
      <p:pic>
        <p:nvPicPr>
          <p:cNvPr id="6" name="Picture 5">
            <a:extLst>
              <a:ext uri="{FF2B5EF4-FFF2-40B4-BE49-F238E27FC236}">
                <a16:creationId xmlns:a16="http://schemas.microsoft.com/office/drawing/2014/main" id="{BFC976D4-2A3E-64A5-0457-EC9C07E0E6BC}"/>
              </a:ext>
            </a:extLst>
          </p:cNvPr>
          <p:cNvPicPr>
            <a:picLocks noChangeAspect="1"/>
          </p:cNvPicPr>
          <p:nvPr/>
        </p:nvPicPr>
        <p:blipFill>
          <a:blip r:embed="rId5"/>
          <a:stretch>
            <a:fillRect/>
          </a:stretch>
        </p:blipFill>
        <p:spPr>
          <a:xfrm>
            <a:off x="3407843" y="1643941"/>
            <a:ext cx="2597959" cy="941873"/>
          </a:xfrm>
          <a:prstGeom prst="rect">
            <a:avLst/>
          </a:prstGeom>
        </p:spPr>
      </p:pic>
      <p:pic>
        <p:nvPicPr>
          <p:cNvPr id="9" name="Picture 8">
            <a:extLst>
              <a:ext uri="{FF2B5EF4-FFF2-40B4-BE49-F238E27FC236}">
                <a16:creationId xmlns:a16="http://schemas.microsoft.com/office/drawing/2014/main" id="{C9C58F7E-340E-C850-C95B-6DF2C8DD3629}"/>
              </a:ext>
            </a:extLst>
          </p:cNvPr>
          <p:cNvPicPr>
            <a:picLocks noChangeAspect="1"/>
          </p:cNvPicPr>
          <p:nvPr/>
        </p:nvPicPr>
        <p:blipFill>
          <a:blip r:embed="rId6"/>
          <a:stretch>
            <a:fillRect/>
          </a:stretch>
        </p:blipFill>
        <p:spPr>
          <a:xfrm>
            <a:off x="382672" y="1643940"/>
            <a:ext cx="2533650" cy="941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1000"/>
                                        <p:tgtEl>
                                          <p:spTgt spid="1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par>
                                <p:cTn id="13" presetID="10"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animEffect transition="in" filter="fade">
                                      <p:cBhvr>
                                        <p:cTn id="15" dur="1000"/>
                                        <p:tgtEl>
                                          <p:spTgt spid="1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1"/>
                                        </p:tgtEl>
                                        <p:attrNameLst>
                                          <p:attrName>style.visibility</p:attrName>
                                        </p:attrNameLst>
                                      </p:cBhvr>
                                      <p:to>
                                        <p:strVal val="visible"/>
                                      </p:to>
                                    </p:set>
                                    <p:animEffect transition="in" filter="fade">
                                      <p:cBhvr>
                                        <p:cTn id="20" dur="1000"/>
                                        <p:tgtEl>
                                          <p:spTgt spid="1161"/>
                                        </p:tgtEl>
                                      </p:cBhvr>
                                    </p:animEffect>
                                  </p:childTnLst>
                                </p:cTn>
                              </p:par>
                              <p:par>
                                <p:cTn id="21" presetID="10" presetClass="entr" presetSubtype="0"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animEffect transition="in" filter="fade">
                                      <p:cBhvr>
                                        <p:cTn id="23" dur="1000"/>
                                        <p:tgtEl>
                                          <p:spTgt spid="11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64"/>
                                        </p:tgtEl>
                                        <p:attrNameLst>
                                          <p:attrName>style.visibility</p:attrName>
                                        </p:attrNameLst>
                                      </p:cBhvr>
                                      <p:to>
                                        <p:strVal val="visible"/>
                                      </p:to>
                                    </p:set>
                                    <p:animEffect transition="in" filter="fade">
                                      <p:cBhvr>
                                        <p:cTn id="28" dur="1000"/>
                                        <p:tgtEl>
                                          <p:spTgt spid="1164"/>
                                        </p:tgtEl>
                                      </p:cBhvr>
                                    </p:animEffect>
                                  </p:childTnLst>
                                </p:cTn>
                              </p:par>
                              <p:par>
                                <p:cTn id="29" presetID="10" presetClass="entr" presetSubtype="0" fill="hold" nodeType="withEffect">
                                  <p:stCondLst>
                                    <p:cond delay="0"/>
                                  </p:stCondLst>
                                  <p:childTnLst>
                                    <p:set>
                                      <p:cBhvr>
                                        <p:cTn id="30" dur="1" fill="hold">
                                          <p:stCondLst>
                                            <p:cond delay="0"/>
                                          </p:stCondLst>
                                        </p:cTn>
                                        <p:tgtEl>
                                          <p:spTgt spid="1173"/>
                                        </p:tgtEl>
                                        <p:attrNameLst>
                                          <p:attrName>style.visibility</p:attrName>
                                        </p:attrNameLst>
                                      </p:cBhvr>
                                      <p:to>
                                        <p:strVal val="visible"/>
                                      </p:to>
                                    </p:set>
                                    <p:animEffect transition="in" filter="fade">
                                      <p:cBhvr>
                                        <p:cTn id="31" dur="10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4C90A4-78B6-A9C2-9831-32983083D021}"/>
              </a:ext>
            </a:extLst>
          </p:cNvPr>
          <p:cNvPicPr>
            <a:picLocks noChangeAspect="1"/>
          </p:cNvPicPr>
          <p:nvPr/>
        </p:nvPicPr>
        <p:blipFill>
          <a:blip r:embed="rId2"/>
          <a:stretch>
            <a:fillRect/>
          </a:stretch>
        </p:blipFill>
        <p:spPr>
          <a:xfrm>
            <a:off x="1179074" y="83821"/>
            <a:ext cx="6395417" cy="4861720"/>
          </a:xfrm>
          <a:prstGeom prst="rect">
            <a:avLst/>
          </a:prstGeom>
        </p:spPr>
      </p:pic>
    </p:spTree>
    <p:extLst>
      <p:ext uri="{BB962C8B-B14F-4D97-AF65-F5344CB8AC3E}">
        <p14:creationId xmlns:p14="http://schemas.microsoft.com/office/powerpoint/2010/main" val="324257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3D4F-226D-CB42-3A1B-9A8DE83D4CA9}"/>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76C3CFE-386D-AED4-171B-B25379CEEFC9}"/>
              </a:ext>
            </a:extLst>
          </p:cNvPr>
          <p:cNvSpPr>
            <a:spLocks noGrp="1"/>
          </p:cNvSpPr>
          <p:nvPr>
            <p:ph type="body" idx="1"/>
          </p:nvPr>
        </p:nvSpPr>
        <p:spPr/>
        <p:txBody>
          <a:bodyPr/>
          <a:lstStyle/>
          <a:p>
            <a:r>
              <a:rPr lang="en-US" sz="1800" b="1" dirty="0">
                <a:solidFill>
                  <a:schemeClr val="tx1"/>
                </a:solidFill>
              </a:rPr>
              <a:t>UI design</a:t>
            </a:r>
            <a:r>
              <a:rPr lang="en-US" sz="1800" dirty="0">
                <a:solidFill>
                  <a:schemeClr val="tx1"/>
                </a:solidFill>
              </a:rPr>
              <a:t> for a solar power forecasting application. The design ensures that it is </a:t>
            </a:r>
            <a:r>
              <a:rPr lang="en-US" sz="1800" b="1" dirty="0">
                <a:solidFill>
                  <a:schemeClr val="tx1"/>
                </a:solidFill>
              </a:rPr>
              <a:t>user-friendly</a:t>
            </a:r>
            <a:r>
              <a:rPr lang="en-US" sz="1800" dirty="0">
                <a:solidFill>
                  <a:schemeClr val="tx1"/>
                </a:solidFill>
              </a:rPr>
              <a:t>, visually appealing</a:t>
            </a:r>
            <a:endParaRPr lang="en-IN" dirty="0">
              <a:solidFill>
                <a:schemeClr val="tx1"/>
              </a:solidFill>
            </a:endParaRPr>
          </a:p>
        </p:txBody>
      </p:sp>
      <p:graphicFrame>
        <p:nvGraphicFramePr>
          <p:cNvPr id="4" name="Diagram 3">
            <a:extLst>
              <a:ext uri="{FF2B5EF4-FFF2-40B4-BE49-F238E27FC236}">
                <a16:creationId xmlns:a16="http://schemas.microsoft.com/office/drawing/2014/main" id="{8BF96095-CC92-3A5B-755E-8F4AE86B1115}"/>
              </a:ext>
            </a:extLst>
          </p:cNvPr>
          <p:cNvGraphicFramePr/>
          <p:nvPr>
            <p:extLst>
              <p:ext uri="{D42A27DB-BD31-4B8C-83A1-F6EECF244321}">
                <p14:modId xmlns:p14="http://schemas.microsoft.com/office/powerpoint/2010/main" val="741568040"/>
              </p:ext>
            </p:extLst>
          </p:nvPr>
        </p:nvGraphicFramePr>
        <p:xfrm>
          <a:off x="-350520" y="1912619"/>
          <a:ext cx="3680460" cy="2541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79596BA-1C02-943D-C47F-BD2D8521B1FB}"/>
              </a:ext>
            </a:extLst>
          </p:cNvPr>
          <p:cNvGraphicFramePr/>
          <p:nvPr>
            <p:extLst>
              <p:ext uri="{D42A27DB-BD31-4B8C-83A1-F6EECF244321}">
                <p14:modId xmlns:p14="http://schemas.microsoft.com/office/powerpoint/2010/main" val="4285066400"/>
              </p:ext>
            </p:extLst>
          </p:nvPr>
        </p:nvGraphicFramePr>
        <p:xfrm>
          <a:off x="4355587" y="1809633"/>
          <a:ext cx="2860295" cy="2747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767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E810-9092-836E-5B8E-EA3E7124D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98B01-135B-E98D-192F-98BDC51C8545}"/>
              </a:ext>
            </a:extLst>
          </p:cNvPr>
          <p:cNvSpPr>
            <a:spLocks noGrp="1"/>
          </p:cNvSpPr>
          <p:nvPr>
            <p:ph type="title"/>
          </p:nvPr>
        </p:nvSpPr>
        <p:spPr/>
        <p:txBody>
          <a:bodyPr/>
          <a:lstStyle/>
          <a:p>
            <a:r>
              <a:rPr lang="en-IN" sz="2000" dirty="0"/>
              <a:t>HISTORICAL COMPARISON</a:t>
            </a:r>
          </a:p>
        </p:txBody>
      </p:sp>
      <p:sp>
        <p:nvSpPr>
          <p:cNvPr id="3" name="Text Placeholder 2">
            <a:extLst>
              <a:ext uri="{FF2B5EF4-FFF2-40B4-BE49-F238E27FC236}">
                <a16:creationId xmlns:a16="http://schemas.microsoft.com/office/drawing/2014/main" id="{D58E013C-A076-B6D0-99C7-EC24B8675BE5}"/>
              </a:ext>
            </a:extLst>
          </p:cNvPr>
          <p:cNvSpPr>
            <a:spLocks noGrp="1"/>
          </p:cNvSpPr>
          <p:nvPr>
            <p:ph type="body" idx="1"/>
          </p:nvPr>
        </p:nvSpPr>
        <p:spPr>
          <a:xfrm>
            <a:off x="312420" y="941524"/>
            <a:ext cx="6963005" cy="4011475"/>
          </a:xfrm>
        </p:spPr>
        <p:txBody>
          <a:bodyPr/>
          <a:lstStyle/>
          <a:p>
            <a:r>
              <a:rPr lang="en-US" sz="1400" dirty="0">
                <a:solidFill>
                  <a:schemeClr val="tx1"/>
                </a:solidFill>
              </a:rPr>
              <a:t>The UI can provide a </a:t>
            </a:r>
            <a:r>
              <a:rPr lang="en-US" sz="1400" b="1" dirty="0">
                <a:solidFill>
                  <a:schemeClr val="tx1"/>
                </a:solidFill>
              </a:rPr>
              <a:t>contextual comparison</a:t>
            </a:r>
            <a:r>
              <a:rPr lang="en-US" sz="1400" dirty="0">
                <a:solidFill>
                  <a:schemeClr val="tx1"/>
                </a:solidFill>
              </a:rPr>
              <a:t> to make the prediction meaningful:</a:t>
            </a:r>
            <a:endParaRPr lang="en-IN" sz="1400" dirty="0">
              <a:solidFill>
                <a:schemeClr val="tx1"/>
              </a:solidFill>
            </a:endParaRPr>
          </a:p>
          <a:p>
            <a:pPr marL="114300" indent="0">
              <a:buNone/>
            </a:pPr>
            <a:r>
              <a:rPr lang="en-US" sz="1400" b="1" dirty="0">
                <a:solidFill>
                  <a:schemeClr val="tx1"/>
                </a:solidFill>
              </a:rPr>
              <a:t>        Comparison with Historical Data</a:t>
            </a:r>
            <a:r>
              <a:rPr lang="en-US" sz="1400" dirty="0">
                <a:solidFill>
                  <a:schemeClr val="tx1"/>
                </a:solidFill>
              </a:rPr>
              <a:t>:</a:t>
            </a:r>
          </a:p>
          <a:p>
            <a:pPr>
              <a:buFont typeface="Arial" panose="020B0604020202020204" pitchFamily="34" charset="0"/>
              <a:buChar char="•"/>
            </a:pPr>
            <a:r>
              <a:rPr lang="en-US" sz="1400" dirty="0">
                <a:solidFill>
                  <a:schemeClr val="tx1"/>
                </a:solidFill>
              </a:rPr>
              <a:t>Compare typical AC power output at Given time for similar days.</a:t>
            </a:r>
          </a:p>
          <a:p>
            <a:pPr>
              <a:buFont typeface="Arial" panose="020B0604020202020204" pitchFamily="34" charset="0"/>
              <a:buChar char="•"/>
            </a:pPr>
            <a:r>
              <a:rPr lang="en-US" sz="1400" dirty="0">
                <a:solidFill>
                  <a:schemeClr val="tx1"/>
                </a:solidFill>
              </a:rPr>
              <a:t>With this the UI will provide that the output produced is higher than usual or lower than usual.</a:t>
            </a:r>
          </a:p>
          <a:p>
            <a:pPr marL="114300" indent="0">
              <a:buNone/>
            </a:pPr>
            <a:r>
              <a:rPr lang="en-IN" b="1" u="sng" dirty="0">
                <a:solidFill>
                  <a:schemeClr val="tx1"/>
                </a:solidFill>
              </a:rPr>
              <a:t>Alerts and Recommendations</a:t>
            </a:r>
          </a:p>
          <a:p>
            <a:pPr marL="114300" indent="0">
              <a:buNone/>
            </a:pPr>
            <a:endParaRPr lang="en-IN" b="1" u="sng" dirty="0">
              <a:solidFill>
                <a:schemeClr val="tx1"/>
              </a:solidFill>
            </a:endParaRPr>
          </a:p>
          <a:p>
            <a:pPr marL="114300" indent="0">
              <a:buNone/>
            </a:pPr>
            <a:r>
              <a:rPr lang="en-US" b="1" i="0" dirty="0">
                <a:solidFill>
                  <a:srgbClr val="FFFFFF"/>
                </a:solidFill>
                <a:effectLst/>
                <a:latin typeface="Rajdhani"/>
              </a:rPr>
              <a:t>High Solar Output: Excellent energy generation.</a:t>
            </a:r>
          </a:p>
          <a:p>
            <a:pPr marL="114300" indent="0">
              <a:buNone/>
            </a:pPr>
            <a:r>
              <a:rPr lang="en-US" dirty="0">
                <a:solidFill>
                  <a:srgbClr val="FFFFFF"/>
                </a:solidFill>
                <a:latin typeface="Rajdhani"/>
              </a:rPr>
              <a:t>1.</a:t>
            </a:r>
            <a:r>
              <a:rPr lang="en-US" b="0" i="0" dirty="0">
                <a:solidFill>
                  <a:srgbClr val="FFFFFF"/>
                </a:solidFill>
                <a:effectLst/>
                <a:latin typeface="Rajdhani"/>
              </a:rPr>
              <a:t>Maximize energy storage (if battery system available)</a:t>
            </a:r>
          </a:p>
          <a:p>
            <a:pPr marL="114300" indent="0">
              <a:buNone/>
            </a:pPr>
            <a:r>
              <a:rPr lang="en-US" b="0" i="0" dirty="0">
                <a:solidFill>
                  <a:srgbClr val="FFFFFF"/>
                </a:solidFill>
                <a:effectLst/>
                <a:latin typeface="Rajdhani"/>
              </a:rPr>
              <a:t>2. Schedule high-energy tasks like EV charging.</a:t>
            </a:r>
          </a:p>
          <a:p>
            <a:pPr marL="114300" indent="0">
              <a:buNone/>
            </a:pPr>
            <a:r>
              <a:rPr lang="en-US" b="0" i="0" dirty="0">
                <a:solidFill>
                  <a:srgbClr val="FFFFFF"/>
                </a:solidFill>
                <a:effectLst/>
                <a:latin typeface="Rajdhani"/>
              </a:rPr>
              <a:t>3.Store excess energy or sell it to the grid.</a:t>
            </a:r>
          </a:p>
          <a:p>
            <a:pPr marL="114300" indent="0">
              <a:buNone/>
            </a:pPr>
            <a:r>
              <a:rPr lang="en-US" b="0" i="0" dirty="0">
                <a:solidFill>
                  <a:srgbClr val="FFFFFF"/>
                </a:solidFill>
                <a:effectLst/>
                <a:latin typeface="Rajdhani"/>
              </a:rPr>
              <a:t>4.Monitor panel performance for consistency.</a:t>
            </a:r>
          </a:p>
          <a:p>
            <a:pPr marL="114300" indent="0">
              <a:buNone/>
            </a:pPr>
            <a:endParaRPr lang="en-IN" dirty="0"/>
          </a:p>
        </p:txBody>
      </p:sp>
    </p:spTree>
    <p:extLst>
      <p:ext uri="{BB962C8B-B14F-4D97-AF65-F5344CB8AC3E}">
        <p14:creationId xmlns:p14="http://schemas.microsoft.com/office/powerpoint/2010/main" val="393205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43B3-02EE-BC32-35D7-CF3FAF79227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DC7411A-C5E3-3C97-94A3-CB593C2DF699}"/>
              </a:ext>
            </a:extLst>
          </p:cNvPr>
          <p:cNvSpPr>
            <a:spLocks noGrp="1"/>
          </p:cNvSpPr>
          <p:nvPr>
            <p:ph type="body" idx="1"/>
          </p:nvPr>
        </p:nvSpPr>
        <p:spPr>
          <a:xfrm>
            <a:off x="488037" y="796975"/>
            <a:ext cx="6562200" cy="3977700"/>
          </a:xfrm>
        </p:spPr>
        <p:txBody>
          <a:bodyPr/>
          <a:lstStyle/>
          <a:p>
            <a:pPr algn="ctr">
              <a:spcBef>
                <a:spcPts val="2250"/>
              </a:spcBef>
              <a:buNone/>
            </a:pPr>
            <a:r>
              <a:rPr lang="en-US" sz="1600" b="1" i="0" dirty="0">
                <a:solidFill>
                  <a:srgbClr val="FFFFFF"/>
                </a:solidFill>
                <a:effectLst/>
                <a:latin typeface="Rajdhani"/>
              </a:rPr>
              <a:t> Moderate Solar Output: Good generation with balanced </a:t>
            </a:r>
            <a:r>
              <a:rPr lang="en-US" sz="1600" b="1" i="0" dirty="0" err="1">
                <a:solidFill>
                  <a:srgbClr val="FFFFFF"/>
                </a:solidFill>
                <a:effectLst/>
                <a:latin typeface="Rajdhani"/>
              </a:rPr>
              <a:t>efficiency,</a:t>
            </a:r>
            <a:r>
              <a:rPr lang="en-US" sz="1600" b="0" i="0" dirty="0" err="1">
                <a:solidFill>
                  <a:srgbClr val="FFFFFF"/>
                </a:solidFill>
                <a:effectLst/>
                <a:latin typeface="Rajdhani"/>
              </a:rPr>
              <a:t>Run</a:t>
            </a:r>
            <a:r>
              <a:rPr lang="en-US" sz="1600" b="0" i="0" dirty="0">
                <a:solidFill>
                  <a:srgbClr val="FFFFFF"/>
                </a:solidFill>
                <a:effectLst/>
                <a:latin typeface="Rajdhani"/>
              </a:rPr>
              <a:t> essential appliances as </a:t>
            </a:r>
            <a:r>
              <a:rPr lang="en-US" sz="1600" b="0" i="0" dirty="0" err="1">
                <a:solidFill>
                  <a:srgbClr val="FFFFFF"/>
                </a:solidFill>
                <a:effectLst/>
                <a:latin typeface="Rajdhani"/>
              </a:rPr>
              <a:t>needed.Conserve</a:t>
            </a:r>
            <a:r>
              <a:rPr lang="en-US" sz="1600" b="0" i="0" dirty="0">
                <a:solidFill>
                  <a:srgbClr val="FFFFFF"/>
                </a:solidFill>
                <a:effectLst/>
                <a:latin typeface="Rajdhani"/>
              </a:rPr>
              <a:t> energy where possible. Consider partially charging backup batteries.</a:t>
            </a:r>
          </a:p>
          <a:p>
            <a:pPr>
              <a:spcBef>
                <a:spcPts val="2250"/>
              </a:spcBef>
              <a:buNone/>
            </a:pPr>
            <a:r>
              <a:rPr lang="en-US" sz="1600" b="1" i="0" dirty="0">
                <a:solidFill>
                  <a:srgbClr val="FFFFFF"/>
                </a:solidFill>
                <a:effectLst/>
                <a:latin typeface="Rajdhani"/>
              </a:rPr>
              <a:t>    Low Solar Output: Limited energy </a:t>
            </a:r>
            <a:r>
              <a:rPr lang="en-US" sz="1600" b="1" i="0" dirty="0" err="1">
                <a:solidFill>
                  <a:srgbClr val="FFFFFF"/>
                </a:solidFill>
                <a:effectLst/>
                <a:latin typeface="Rajdhani"/>
              </a:rPr>
              <a:t>available.</a:t>
            </a:r>
            <a:r>
              <a:rPr lang="en-US" sz="1600" b="0" i="0" dirty="0" err="1">
                <a:solidFill>
                  <a:srgbClr val="FFFFFF"/>
                </a:solidFill>
                <a:effectLst/>
                <a:latin typeface="Rajdhani"/>
              </a:rPr>
              <a:t>Use</a:t>
            </a:r>
            <a:r>
              <a:rPr lang="en-US" sz="1600" b="0" i="0" dirty="0">
                <a:solidFill>
                  <a:srgbClr val="FFFFFF"/>
                </a:solidFill>
                <a:effectLst/>
                <a:latin typeface="Rajdhani"/>
              </a:rPr>
              <a:t> only essential appliances. Check for shading or dirt on </a:t>
            </a:r>
            <a:r>
              <a:rPr lang="en-US" sz="1600" b="0" i="0" dirty="0" err="1">
                <a:solidFill>
                  <a:srgbClr val="FFFFFF"/>
                </a:solidFill>
                <a:effectLst/>
                <a:latin typeface="Rajdhani"/>
              </a:rPr>
              <a:t>panels.Evaluate</a:t>
            </a:r>
            <a:r>
              <a:rPr lang="en-US" sz="1600" b="0" i="0" dirty="0">
                <a:solidFill>
                  <a:srgbClr val="FFFFFF"/>
                </a:solidFill>
                <a:effectLst/>
                <a:latin typeface="Rajdhani"/>
              </a:rPr>
              <a:t> panel orientation. Consider system expansion.</a:t>
            </a:r>
          </a:p>
          <a:p>
            <a:pPr>
              <a:spcBef>
                <a:spcPts val="2250"/>
              </a:spcBef>
              <a:buNone/>
            </a:pPr>
            <a:r>
              <a:rPr lang="en-US" sz="1600" b="1" i="0" dirty="0">
                <a:solidFill>
                  <a:srgbClr val="FFFFFF"/>
                </a:solidFill>
                <a:effectLst/>
                <a:latin typeface="Rajdhani"/>
              </a:rPr>
              <a:t>    Very Low Solar Output: Insufficient for peak energy </a:t>
            </a:r>
            <a:r>
              <a:rPr lang="en-US" sz="1600" b="1" i="0" dirty="0" err="1">
                <a:solidFill>
                  <a:srgbClr val="FFFFFF"/>
                </a:solidFill>
                <a:effectLst/>
                <a:latin typeface="Rajdhani"/>
              </a:rPr>
              <a:t>needs.</a:t>
            </a:r>
            <a:r>
              <a:rPr lang="en-US" sz="1600" b="0" i="0" dirty="0" err="1">
                <a:solidFill>
                  <a:srgbClr val="FFFFFF"/>
                </a:solidFill>
                <a:effectLst/>
                <a:latin typeface="Rajdhani"/>
              </a:rPr>
              <a:t>Switch</a:t>
            </a:r>
            <a:r>
              <a:rPr lang="en-US" sz="1600" b="0" i="0" dirty="0">
                <a:solidFill>
                  <a:srgbClr val="FFFFFF"/>
                </a:solidFill>
                <a:effectLst/>
                <a:latin typeface="Rajdhani"/>
              </a:rPr>
              <a:t> to backup sources. Reduce non-essential usage. Power only critical systems. Delay energy-heavy </a:t>
            </a:r>
            <a:r>
              <a:rPr lang="en-US" sz="1600" b="0" i="0" dirty="0" err="1">
                <a:solidFill>
                  <a:srgbClr val="FFFFFF"/>
                </a:solidFill>
                <a:effectLst/>
                <a:latin typeface="Rajdhani"/>
              </a:rPr>
              <a:t>tasks.Schedule</a:t>
            </a:r>
            <a:r>
              <a:rPr lang="en-US" sz="1600" b="0" i="0" dirty="0">
                <a:solidFill>
                  <a:srgbClr val="FFFFFF"/>
                </a:solidFill>
                <a:effectLst/>
                <a:latin typeface="Rajdhani"/>
              </a:rPr>
              <a:t> high-use operations for peak sunlight.</a:t>
            </a:r>
          </a:p>
          <a:p>
            <a:endParaRPr lang="en-IN" dirty="0"/>
          </a:p>
        </p:txBody>
      </p:sp>
    </p:spTree>
    <p:extLst>
      <p:ext uri="{BB962C8B-B14F-4D97-AF65-F5344CB8AC3E}">
        <p14:creationId xmlns:p14="http://schemas.microsoft.com/office/powerpoint/2010/main" val="3722210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B77C-9D20-8C7B-B2CE-45B3396C098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B994708-EE8F-7AA5-4902-96C19A8C80C8}"/>
              </a:ext>
            </a:extLst>
          </p:cNvPr>
          <p:cNvSpPr>
            <a:spLocks noGrp="1"/>
          </p:cNvSpPr>
          <p:nvPr>
            <p:ph type="body" idx="1"/>
          </p:nvPr>
        </p:nvSpPr>
        <p:spPr/>
        <p:txBody>
          <a:bodyPr/>
          <a:lstStyle/>
          <a:p>
            <a:r>
              <a:rPr lang="en-US" sz="1800" b="0" i="0" dirty="0">
                <a:solidFill>
                  <a:srgbClr val="FFFFFF"/>
                </a:solidFill>
                <a:effectLst/>
              </a:rPr>
              <a:t>Ai-based Solar- Power Forecasting is done by leveraging solar generation data along with associated temperature data for time series analysis .This leads as to e advancement of solar power forecasting methods, which are necessary for the effective grid integration of solar energy.</a:t>
            </a:r>
            <a:endParaRPr lang="en-IN" sz="1800" dirty="0"/>
          </a:p>
          <a:p>
            <a:r>
              <a:rPr lang="en-US" sz="1800" b="0" i="0" dirty="0">
                <a:solidFill>
                  <a:srgbClr val="FFFFFF"/>
                </a:solidFill>
                <a:effectLst/>
              </a:rPr>
              <a:t>In this project we </a:t>
            </a:r>
            <a:r>
              <a:rPr lang="en-US" dirty="0">
                <a:solidFill>
                  <a:srgbClr val="FFFFFF"/>
                </a:solidFill>
              </a:rPr>
              <a:t>have </a:t>
            </a:r>
            <a:r>
              <a:rPr lang="en-US" sz="1800" b="0" i="0" dirty="0">
                <a:solidFill>
                  <a:srgbClr val="FFFFFF"/>
                </a:solidFill>
                <a:effectLst/>
              </a:rPr>
              <a:t>used 3 machine learning approaches, namely  Random Forest ,</a:t>
            </a:r>
            <a:r>
              <a:rPr lang="en-US" sz="1800" b="0" i="0" dirty="0" err="1">
                <a:solidFill>
                  <a:srgbClr val="FFFFFF"/>
                </a:solidFill>
                <a:effectLst/>
              </a:rPr>
              <a:t>XGBoost</a:t>
            </a:r>
            <a:r>
              <a:rPr lang="en-US" sz="1800" b="0" i="0" dirty="0">
                <a:solidFill>
                  <a:srgbClr val="FFFFFF"/>
                </a:solidFill>
                <a:effectLst/>
              </a:rPr>
              <a:t> and deep learning LSTM models, for making day-ahead forecasts of solar power </a:t>
            </a:r>
            <a:r>
              <a:rPr lang="en-US" sz="1800" b="0" i="0" dirty="0" err="1">
                <a:solidFill>
                  <a:srgbClr val="FFFFFF"/>
                </a:solidFill>
                <a:effectLst/>
              </a:rPr>
              <a:t>generation.In</a:t>
            </a:r>
            <a:r>
              <a:rPr lang="en-US" sz="1800" b="0" i="0" dirty="0">
                <a:solidFill>
                  <a:srgbClr val="FFFFFF"/>
                </a:solidFill>
                <a:effectLst/>
              </a:rPr>
              <a:t> order to assess how well the model performs in predicting solar power production over longer time horizons, the project can be extended to predict horizon to include longer time frames</a:t>
            </a:r>
            <a:endParaRPr lang="en-IN" dirty="0"/>
          </a:p>
          <a:p>
            <a:pPr marL="114300" indent="0" algn="l">
              <a:buNone/>
            </a:pPr>
            <a:endParaRPr lang="en-IN" dirty="0"/>
          </a:p>
        </p:txBody>
      </p:sp>
    </p:spTree>
    <p:extLst>
      <p:ext uri="{BB962C8B-B14F-4D97-AF65-F5344CB8AC3E}">
        <p14:creationId xmlns:p14="http://schemas.microsoft.com/office/powerpoint/2010/main" val="3211524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A0B0-38D8-87CC-AA53-761FB5952583}"/>
              </a:ext>
            </a:extLst>
          </p:cNvPr>
          <p:cNvSpPr>
            <a:spLocks noGrp="1"/>
          </p:cNvSpPr>
          <p:nvPr>
            <p:ph type="title"/>
          </p:nvPr>
        </p:nvSpPr>
        <p:spPr>
          <a:xfrm>
            <a:off x="2514599" y="1910953"/>
            <a:ext cx="7842481" cy="1150144"/>
          </a:xfrm>
        </p:spPr>
        <p:txBody>
          <a:bodyPr/>
          <a:lstStyle/>
          <a:p>
            <a:r>
              <a:rPr lang="en-IN" sz="4000" dirty="0"/>
              <a:t>THANK YOU!!</a:t>
            </a:r>
          </a:p>
        </p:txBody>
      </p:sp>
    </p:spTree>
    <p:extLst>
      <p:ext uri="{BB962C8B-B14F-4D97-AF65-F5344CB8AC3E}">
        <p14:creationId xmlns:p14="http://schemas.microsoft.com/office/powerpoint/2010/main" val="204998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C182-C2F3-5467-C491-3DF8C66A2AAC}"/>
              </a:ext>
            </a:extLst>
          </p:cNvPr>
          <p:cNvSpPr>
            <a:spLocks noGrp="1"/>
          </p:cNvSpPr>
          <p:nvPr>
            <p:ph type="title"/>
          </p:nvPr>
        </p:nvSpPr>
        <p:spPr>
          <a:xfrm>
            <a:off x="2490715" y="962503"/>
            <a:ext cx="5923585" cy="572700"/>
          </a:xfrm>
        </p:spPr>
        <p:txBody>
          <a:bodyPr/>
          <a:lstStyle/>
          <a:p>
            <a:r>
              <a:rPr lang="en-IN" u="sng" dirty="0"/>
              <a:t>INTRODUCTION</a:t>
            </a:r>
          </a:p>
        </p:txBody>
      </p:sp>
      <p:sp>
        <p:nvSpPr>
          <p:cNvPr id="3" name="TextBox 2">
            <a:extLst>
              <a:ext uri="{FF2B5EF4-FFF2-40B4-BE49-F238E27FC236}">
                <a16:creationId xmlns:a16="http://schemas.microsoft.com/office/drawing/2014/main" id="{4A663B2C-3F06-0B37-A2F5-F3650D0F15DA}"/>
              </a:ext>
            </a:extLst>
          </p:cNvPr>
          <p:cNvSpPr txBox="1"/>
          <p:nvPr/>
        </p:nvSpPr>
        <p:spPr>
          <a:xfrm>
            <a:off x="1064525" y="2023154"/>
            <a:ext cx="7909333" cy="2462213"/>
          </a:xfrm>
          <a:prstGeom prst="rect">
            <a:avLst/>
          </a:prstGeom>
          <a:noFill/>
        </p:spPr>
        <p:txBody>
          <a:bodyPr wrap="square" rtlCol="0">
            <a:spAutoFit/>
          </a:bodyPr>
          <a:lstStyle/>
          <a:p>
            <a:r>
              <a:rPr lang="en-US" sz="2000" dirty="0">
                <a:solidFill>
                  <a:srgbClr val="FFFFFF"/>
                </a:solidFill>
                <a:latin typeface="Be Vietnam"/>
                <a:ea typeface="Be Vietnam"/>
                <a:cs typeface="Be Vietnam"/>
                <a:sym typeface="Be Vietnam"/>
              </a:rPr>
              <a:t>Balancing the amount of energy generated and consumed is essential for keeping smart grids efficient and cost-effective. The production solar energy depends on its variability and climatic condition. This makes accurate forecasting very important. We are using advanced tools like machine learning and deep learning to improve solar energy predictions, helping smart grids operate more effectively.</a:t>
            </a:r>
          </a:p>
          <a:p>
            <a:endParaRPr lang="en-IN" dirty="0"/>
          </a:p>
        </p:txBody>
      </p:sp>
    </p:spTree>
    <p:extLst>
      <p:ext uri="{BB962C8B-B14F-4D97-AF65-F5344CB8AC3E}">
        <p14:creationId xmlns:p14="http://schemas.microsoft.com/office/powerpoint/2010/main" val="308045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8F3B-6A3A-5FBD-05E5-36F4DCF11A2E}"/>
              </a:ext>
            </a:extLst>
          </p:cNvPr>
          <p:cNvSpPr>
            <a:spLocks noGrp="1"/>
          </p:cNvSpPr>
          <p:nvPr>
            <p:ph type="title"/>
          </p:nvPr>
        </p:nvSpPr>
        <p:spPr>
          <a:xfrm>
            <a:off x="55731" y="0"/>
            <a:ext cx="7862829" cy="572700"/>
          </a:xfrm>
        </p:spPr>
        <p:txBody>
          <a:bodyPr/>
          <a:lstStyle/>
          <a:p>
            <a:r>
              <a:rPr lang="en-US" sz="3200" b="1" u="sng" dirty="0">
                <a:solidFill>
                  <a:schemeClr val="tx1"/>
                </a:solidFill>
              </a:rPr>
              <a:t>About PV solar power plant</a:t>
            </a:r>
            <a:endParaRPr lang="en-IN" dirty="0">
              <a:solidFill>
                <a:schemeClr val="tx1"/>
              </a:solidFill>
            </a:endParaRPr>
          </a:p>
        </p:txBody>
      </p:sp>
      <p:sp>
        <p:nvSpPr>
          <p:cNvPr id="3" name="Text Placeholder 2">
            <a:extLst>
              <a:ext uri="{FF2B5EF4-FFF2-40B4-BE49-F238E27FC236}">
                <a16:creationId xmlns:a16="http://schemas.microsoft.com/office/drawing/2014/main" id="{B61EE8A7-9407-1B94-384E-E55DEA831A81}"/>
              </a:ext>
            </a:extLst>
          </p:cNvPr>
          <p:cNvSpPr>
            <a:spLocks noGrp="1"/>
          </p:cNvSpPr>
          <p:nvPr>
            <p:ph type="body" idx="1"/>
          </p:nvPr>
        </p:nvSpPr>
        <p:spPr>
          <a:xfrm>
            <a:off x="-150127" y="582900"/>
            <a:ext cx="8483093" cy="4474130"/>
          </a:xfrm>
        </p:spPr>
        <p:txBody>
          <a:bodyPr/>
          <a:lstStyle/>
          <a:p>
            <a:r>
              <a:rPr lang="en-US" sz="1600" b="0" i="0" dirty="0">
                <a:solidFill>
                  <a:srgbClr val="FFFFFF"/>
                </a:solidFill>
                <a:effectLst/>
                <a:latin typeface="WildWest"/>
              </a:rPr>
              <a:t>Photo Voltaic Solar Power has emerged as the best source of green energy in recent past in a country like India which gets a good amount of solar insolation. With the continuous development of efficient PV modules, Battery storage and Smart Grid etc. Power Generation through PV Solar Plant has gained the momentum further and has a very promising future.</a:t>
            </a:r>
          </a:p>
          <a:p>
            <a:endParaRPr lang="en-US" sz="1600" b="0" i="0" dirty="0">
              <a:solidFill>
                <a:srgbClr val="FFFFFF"/>
              </a:solidFill>
              <a:effectLst/>
              <a:latin typeface="WildWest"/>
            </a:endParaRPr>
          </a:p>
          <a:p>
            <a:r>
              <a:rPr lang="en-US" sz="1600" b="0" i="0" dirty="0">
                <a:solidFill>
                  <a:srgbClr val="FFFFFF"/>
                </a:solidFill>
                <a:effectLst/>
                <a:latin typeface="WildWest"/>
              </a:rPr>
              <a:t>The solar power plant is also known as the Photovoltaic (PV) power plant. It is a large-scale PV plant designed to produce bulk electrical power from solar radiation. The solar power plant uses solar energy to produce electrical power. Therefore, it is a conventional power </a:t>
            </a:r>
            <a:r>
              <a:rPr lang="en-US" sz="1600" b="0" i="0" dirty="0" err="1">
                <a:solidFill>
                  <a:srgbClr val="FFFFFF"/>
                </a:solidFill>
                <a:effectLst/>
                <a:latin typeface="WildWest"/>
              </a:rPr>
              <a:t>plant.Solar</a:t>
            </a:r>
            <a:r>
              <a:rPr lang="en-US" sz="1600" b="0" i="0" dirty="0">
                <a:solidFill>
                  <a:srgbClr val="FFFFFF"/>
                </a:solidFill>
                <a:effectLst/>
                <a:latin typeface="WildWest"/>
              </a:rPr>
              <a:t> energy can be used directly to produce electrical energy using solar PV </a:t>
            </a:r>
            <a:r>
              <a:rPr lang="en-US" sz="1600" b="0" i="0" dirty="0" err="1">
                <a:solidFill>
                  <a:srgbClr val="FFFFFF"/>
                </a:solidFill>
                <a:effectLst/>
                <a:latin typeface="WildWest"/>
              </a:rPr>
              <a:t>panels.Hence</a:t>
            </a:r>
            <a:r>
              <a:rPr lang="en-US" sz="1600" b="0" i="0" dirty="0">
                <a:solidFill>
                  <a:srgbClr val="FFFFFF"/>
                </a:solidFill>
                <a:effectLst/>
                <a:latin typeface="WildWest"/>
              </a:rPr>
              <a:t>, to produce electrical power on a large scale, solar PV panels are used. Below is the layout plan of photovoltaic power plant</a:t>
            </a:r>
            <a:r>
              <a:rPr lang="en-US" sz="1600" b="0" i="0" dirty="0">
                <a:solidFill>
                  <a:srgbClr val="FFFFFF"/>
                </a:solidFill>
                <a:effectLst/>
                <a:latin typeface="Wide Latin" panose="020A0A07050505020404" pitchFamily="18" charset="0"/>
              </a:rPr>
              <a:t>.</a:t>
            </a:r>
          </a:p>
          <a:p>
            <a:pPr marL="114300" indent="0">
              <a:buNone/>
            </a:pPr>
            <a:endParaRPr lang="en-US" sz="1600" b="0" i="0" dirty="0">
              <a:solidFill>
                <a:srgbClr val="FFFFFF"/>
              </a:solidFill>
              <a:effectLst/>
              <a:latin typeface="Wide Latin" panose="020A0A07050505020404" pitchFamily="18" charset="0"/>
            </a:endParaRPr>
          </a:p>
          <a:p>
            <a:pPr marL="114300" indent="0">
              <a:buNone/>
            </a:pPr>
            <a:endParaRPr lang="en-IN" dirty="0"/>
          </a:p>
        </p:txBody>
      </p:sp>
    </p:spTree>
    <p:extLst>
      <p:ext uri="{BB962C8B-B14F-4D97-AF65-F5344CB8AC3E}">
        <p14:creationId xmlns:p14="http://schemas.microsoft.com/office/powerpoint/2010/main" val="3533234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3AAB9A-A56A-CEB4-82F2-391660451356}"/>
              </a:ext>
            </a:extLst>
          </p:cNvPr>
          <p:cNvSpPr>
            <a:spLocks noGrp="1"/>
          </p:cNvSpPr>
          <p:nvPr>
            <p:ph type="body" idx="1"/>
          </p:nvPr>
        </p:nvSpPr>
        <p:spPr>
          <a:xfrm>
            <a:off x="233680" y="3670492"/>
            <a:ext cx="7058934" cy="1473008"/>
          </a:xfrm>
        </p:spPr>
        <p:txBody>
          <a:bodyPr/>
          <a:lstStyle/>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endParaRPr lang="en-IN" sz="1600" dirty="0"/>
          </a:p>
          <a:p>
            <a:endParaRPr lang="en-IN" dirty="0"/>
          </a:p>
        </p:txBody>
      </p:sp>
      <p:pic>
        <p:nvPicPr>
          <p:cNvPr id="4" name="Picture 3">
            <a:extLst>
              <a:ext uri="{FF2B5EF4-FFF2-40B4-BE49-F238E27FC236}">
                <a16:creationId xmlns:a16="http://schemas.microsoft.com/office/drawing/2014/main" id="{DD54E6ED-D4A5-4219-F0C4-667D926536E1}"/>
              </a:ext>
            </a:extLst>
          </p:cNvPr>
          <p:cNvPicPr>
            <a:picLocks noChangeAspect="1"/>
          </p:cNvPicPr>
          <p:nvPr/>
        </p:nvPicPr>
        <p:blipFill>
          <a:blip r:embed="rId2"/>
          <a:stretch>
            <a:fillRect/>
          </a:stretch>
        </p:blipFill>
        <p:spPr>
          <a:xfrm>
            <a:off x="1435056" y="213360"/>
            <a:ext cx="5318169" cy="3301667"/>
          </a:xfrm>
          <a:prstGeom prst="rect">
            <a:avLst/>
          </a:prstGeom>
        </p:spPr>
      </p:pic>
    </p:spTree>
    <p:extLst>
      <p:ext uri="{BB962C8B-B14F-4D97-AF65-F5344CB8AC3E}">
        <p14:creationId xmlns:p14="http://schemas.microsoft.com/office/powerpoint/2010/main" val="397282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12B5-3258-32B7-2F1A-49C04269ACDA}"/>
              </a:ext>
            </a:extLst>
          </p:cNvPr>
          <p:cNvSpPr>
            <a:spLocks noGrp="1"/>
          </p:cNvSpPr>
          <p:nvPr>
            <p:ph type="title"/>
          </p:nvPr>
        </p:nvSpPr>
        <p:spPr/>
        <p:txBody>
          <a:bodyPr/>
          <a:lstStyle/>
          <a:p>
            <a:r>
              <a:rPr lang="en-IN" dirty="0"/>
              <a:t>PROBLEM GETTING SOLVED</a:t>
            </a:r>
          </a:p>
        </p:txBody>
      </p:sp>
      <p:sp>
        <p:nvSpPr>
          <p:cNvPr id="3" name="Text Placeholder 2">
            <a:extLst>
              <a:ext uri="{FF2B5EF4-FFF2-40B4-BE49-F238E27FC236}">
                <a16:creationId xmlns:a16="http://schemas.microsoft.com/office/drawing/2014/main" id="{B6EB720E-A402-BA9E-323B-2ADF701A9B4E}"/>
              </a:ext>
            </a:extLst>
          </p:cNvPr>
          <p:cNvSpPr>
            <a:spLocks noGrp="1"/>
          </p:cNvSpPr>
          <p:nvPr>
            <p:ph type="body" idx="1"/>
          </p:nvPr>
        </p:nvSpPr>
        <p:spPr>
          <a:xfrm>
            <a:off x="162560" y="941525"/>
            <a:ext cx="7112865" cy="3977700"/>
          </a:xfrm>
        </p:spPr>
        <p:txBody>
          <a:bodyPr/>
          <a:lstStyle/>
          <a:p>
            <a:r>
              <a:rPr lang="en-US" sz="1800" b="1" dirty="0">
                <a:solidFill>
                  <a:srgbClr val="FFFFFF"/>
                </a:solidFill>
                <a:latin typeface="Canva Sans Bold"/>
                <a:ea typeface="Canva Sans Bold"/>
                <a:cs typeface="Canva Sans Bold"/>
                <a:sym typeface="Canva Sans Bold"/>
              </a:rPr>
              <a:t>Better Planning:</a:t>
            </a:r>
            <a:r>
              <a:rPr lang="en-US" sz="1800" dirty="0">
                <a:solidFill>
                  <a:srgbClr val="FFFFFF"/>
                </a:solidFill>
                <a:latin typeface="Canva Sans"/>
                <a:ea typeface="Canva Sans"/>
                <a:cs typeface="Canva Sans"/>
                <a:sym typeface="Canva Sans"/>
              </a:rPr>
              <a:t> Power companies can plan ahead for times when solar energy is low by using backup energy sources or storage.</a:t>
            </a:r>
          </a:p>
          <a:p>
            <a:r>
              <a:rPr lang="en-US" sz="1800" b="1" dirty="0">
                <a:solidFill>
                  <a:srgbClr val="FFFFFF"/>
                </a:solidFill>
                <a:latin typeface="Canva Sans Bold"/>
                <a:ea typeface="Canva Sans Bold"/>
                <a:cs typeface="Canva Sans Bold"/>
                <a:sym typeface="Canva Sans Bold"/>
              </a:rPr>
              <a:t>Lower Costs:</a:t>
            </a:r>
            <a:r>
              <a:rPr lang="en-US" sz="1800" dirty="0">
                <a:solidFill>
                  <a:srgbClr val="FFFFFF"/>
                </a:solidFill>
                <a:latin typeface="Canva Sans"/>
                <a:ea typeface="Canva Sans"/>
                <a:cs typeface="Canva Sans"/>
                <a:sym typeface="Canva Sans"/>
              </a:rPr>
              <a:t> Predicting solar power output can reduce costs by cutting down on unnecessary backups or storage.</a:t>
            </a:r>
          </a:p>
          <a:p>
            <a:r>
              <a:rPr lang="en-US" sz="1800" b="1" dirty="0">
                <a:solidFill>
                  <a:srgbClr val="FFFFFF"/>
                </a:solidFill>
                <a:latin typeface="Canva Sans Bold"/>
                <a:ea typeface="Canva Sans Bold"/>
                <a:cs typeface="Canva Sans Bold"/>
                <a:sym typeface="Canva Sans Bold"/>
              </a:rPr>
              <a:t>Less Wastage:</a:t>
            </a:r>
            <a:r>
              <a:rPr lang="en-US" sz="1800" dirty="0">
                <a:solidFill>
                  <a:srgbClr val="FFFFFF"/>
                </a:solidFill>
                <a:latin typeface="Canva Sans"/>
                <a:ea typeface="Canva Sans"/>
                <a:cs typeface="Canva Sans"/>
                <a:sym typeface="Canva Sans"/>
              </a:rPr>
              <a:t> By predicting how much solar power will be generated, we can make sure it’s fully used and not wasted.</a:t>
            </a:r>
          </a:p>
          <a:p>
            <a:r>
              <a:rPr lang="en-US" sz="1800" b="1" dirty="0">
                <a:solidFill>
                  <a:srgbClr val="FFFFFF"/>
                </a:solidFill>
                <a:latin typeface="Canva Sans Bold"/>
                <a:ea typeface="Canva Sans Bold"/>
                <a:cs typeface="Canva Sans Bold"/>
                <a:sym typeface="Canva Sans Bold"/>
              </a:rPr>
              <a:t>stable Electricity Supply:</a:t>
            </a:r>
            <a:r>
              <a:rPr lang="en-US" sz="1800" dirty="0">
                <a:solidFill>
                  <a:srgbClr val="FFFFFF"/>
                </a:solidFill>
                <a:latin typeface="Canva Sans"/>
                <a:ea typeface="Canva Sans"/>
                <a:cs typeface="Canva Sans"/>
                <a:sym typeface="Canva Sans"/>
              </a:rPr>
              <a:t> It helps manage changes in solar power, keeping the electricity grid stable</a:t>
            </a:r>
          </a:p>
          <a:p>
            <a:r>
              <a:rPr lang="en-US" sz="1800" b="1" dirty="0">
                <a:solidFill>
                  <a:srgbClr val="FFFFFF"/>
                </a:solidFill>
                <a:latin typeface="Canva Sans Bold"/>
                <a:ea typeface="Canva Sans Bold"/>
                <a:cs typeface="Canva Sans Bold"/>
                <a:sym typeface="Canva Sans Bold"/>
              </a:rPr>
              <a:t>Support for Clean Energy Expansion: </a:t>
            </a:r>
            <a:r>
              <a:rPr lang="en-US" sz="1800" dirty="0">
                <a:solidFill>
                  <a:srgbClr val="FFFFFF"/>
                </a:solidFill>
                <a:latin typeface="Canva Sans"/>
                <a:ea typeface="Canva Sans"/>
                <a:cs typeface="Canva Sans"/>
                <a:sym typeface="Canva Sans"/>
              </a:rPr>
              <a:t>By making solar energy more reliable and efficient, forecasting encourages the growth of renewable energy projects, replacing traditional polluting energy sources over time</a:t>
            </a:r>
            <a:endParaRPr lang="en-IN" dirty="0"/>
          </a:p>
        </p:txBody>
      </p:sp>
    </p:spTree>
    <p:extLst>
      <p:ext uri="{BB962C8B-B14F-4D97-AF65-F5344CB8AC3E}">
        <p14:creationId xmlns:p14="http://schemas.microsoft.com/office/powerpoint/2010/main" val="39575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8D2A9CD-0819-C82D-606F-E46ADC794E6B}"/>
              </a:ext>
            </a:extLst>
          </p:cNvPr>
          <p:cNvGrpSpPr/>
          <p:nvPr/>
        </p:nvGrpSpPr>
        <p:grpSpPr>
          <a:xfrm>
            <a:off x="-3123" y="0"/>
            <a:ext cx="9522016" cy="4761008"/>
            <a:chOff x="0" y="0"/>
            <a:chExt cx="25392042" cy="12696021"/>
          </a:xfrm>
        </p:grpSpPr>
        <p:sp>
          <p:nvSpPr>
            <p:cNvPr id="3" name="Freeform 4">
              <a:extLst>
                <a:ext uri="{FF2B5EF4-FFF2-40B4-BE49-F238E27FC236}">
                  <a16:creationId xmlns:a16="http://schemas.microsoft.com/office/drawing/2014/main" id="{ACA19FF7-30AD-AD07-810E-44CA1DBCD9B3}"/>
                </a:ext>
              </a:extLst>
            </p:cNvPr>
            <p:cNvSpPr/>
            <p:nvPr/>
          </p:nvSpPr>
          <p:spPr>
            <a:xfrm>
              <a:off x="0"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Freeform 5">
              <a:extLst>
                <a:ext uri="{FF2B5EF4-FFF2-40B4-BE49-F238E27FC236}">
                  <a16:creationId xmlns:a16="http://schemas.microsoft.com/office/drawing/2014/main" id="{7DE0D86F-96D4-BB3F-0B21-C0EFC75C1802}"/>
                </a:ext>
              </a:extLst>
            </p:cNvPr>
            <p:cNvSpPr/>
            <p:nvPr/>
          </p:nvSpPr>
          <p:spPr>
            <a:xfrm>
              <a:off x="12696021" y="0"/>
              <a:ext cx="12696021" cy="12696021"/>
            </a:xfrm>
            <a:custGeom>
              <a:avLst/>
              <a:gdLst/>
              <a:ahLst/>
              <a:cxnLst/>
              <a:rect l="l" t="t" r="r" b="b"/>
              <a:pathLst>
                <a:path w="12696021" h="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sp>
        <p:nvSpPr>
          <p:cNvPr id="6" name="TextBox 5">
            <a:extLst>
              <a:ext uri="{FF2B5EF4-FFF2-40B4-BE49-F238E27FC236}">
                <a16:creationId xmlns:a16="http://schemas.microsoft.com/office/drawing/2014/main" id="{67A3A896-2511-A811-AB35-7F1F2AA8C551}"/>
              </a:ext>
            </a:extLst>
          </p:cNvPr>
          <p:cNvSpPr txBox="1"/>
          <p:nvPr/>
        </p:nvSpPr>
        <p:spPr>
          <a:xfrm>
            <a:off x="152401" y="-615"/>
            <a:ext cx="8724900" cy="369332"/>
          </a:xfrm>
          <a:prstGeom prst="rect">
            <a:avLst/>
          </a:prstGeom>
          <a:noFill/>
        </p:spPr>
        <p:txBody>
          <a:bodyPr wrap="square" rtlCol="0">
            <a:spAutoFit/>
          </a:bodyPr>
          <a:lstStyle/>
          <a:p>
            <a:pPr algn="ctr"/>
            <a:r>
              <a:rPr lang="en-IN" sz="1800" b="1" u="sng" dirty="0">
                <a:solidFill>
                  <a:schemeClr val="tx1"/>
                </a:solidFill>
              </a:rPr>
              <a:t>LITERATURE REVIEW</a:t>
            </a:r>
            <a:endParaRPr lang="en-IN" sz="1800" b="1" u="sng" dirty="0">
              <a:solidFill>
                <a:schemeClr val="bg1"/>
              </a:solidFill>
            </a:endParaRPr>
          </a:p>
        </p:txBody>
      </p:sp>
      <p:graphicFrame>
        <p:nvGraphicFramePr>
          <p:cNvPr id="7" name="Table 6">
            <a:extLst>
              <a:ext uri="{FF2B5EF4-FFF2-40B4-BE49-F238E27FC236}">
                <a16:creationId xmlns:a16="http://schemas.microsoft.com/office/drawing/2014/main" id="{7565D21D-4FF5-3D48-7B77-C01FDC796D8C}"/>
              </a:ext>
            </a:extLst>
          </p:cNvPr>
          <p:cNvGraphicFramePr>
            <a:graphicFrameLocks noGrp="1"/>
          </p:cNvGraphicFramePr>
          <p:nvPr>
            <p:extLst>
              <p:ext uri="{D42A27DB-BD31-4B8C-83A1-F6EECF244321}">
                <p14:modId xmlns:p14="http://schemas.microsoft.com/office/powerpoint/2010/main" val="1396055146"/>
              </p:ext>
            </p:extLst>
          </p:nvPr>
        </p:nvGraphicFramePr>
        <p:xfrm>
          <a:off x="118845" y="438030"/>
          <a:ext cx="8976220" cy="4457956"/>
        </p:xfrm>
        <a:graphic>
          <a:graphicData uri="http://schemas.openxmlformats.org/drawingml/2006/table">
            <a:tbl>
              <a:tblPr firstRow="1" bandRow="1">
                <a:tableStyleId>{5C22544A-7EE6-4342-B048-85BDC9FD1C3A}</a:tableStyleId>
              </a:tblPr>
              <a:tblGrid>
                <a:gridCol w="1814215">
                  <a:extLst>
                    <a:ext uri="{9D8B030D-6E8A-4147-A177-3AD203B41FA5}">
                      <a16:colId xmlns:a16="http://schemas.microsoft.com/office/drawing/2014/main" val="27024713"/>
                    </a:ext>
                  </a:extLst>
                </a:gridCol>
                <a:gridCol w="1829595">
                  <a:extLst>
                    <a:ext uri="{9D8B030D-6E8A-4147-A177-3AD203B41FA5}">
                      <a16:colId xmlns:a16="http://schemas.microsoft.com/office/drawing/2014/main" val="2081574717"/>
                    </a:ext>
                  </a:extLst>
                </a:gridCol>
                <a:gridCol w="1579394">
                  <a:extLst>
                    <a:ext uri="{9D8B030D-6E8A-4147-A177-3AD203B41FA5}">
                      <a16:colId xmlns:a16="http://schemas.microsoft.com/office/drawing/2014/main" val="3996207194"/>
                    </a:ext>
                  </a:extLst>
                </a:gridCol>
                <a:gridCol w="1657516">
                  <a:extLst>
                    <a:ext uri="{9D8B030D-6E8A-4147-A177-3AD203B41FA5}">
                      <a16:colId xmlns:a16="http://schemas.microsoft.com/office/drawing/2014/main" val="1774645340"/>
                    </a:ext>
                  </a:extLst>
                </a:gridCol>
                <a:gridCol w="2095500">
                  <a:extLst>
                    <a:ext uri="{9D8B030D-6E8A-4147-A177-3AD203B41FA5}">
                      <a16:colId xmlns:a16="http://schemas.microsoft.com/office/drawing/2014/main" val="4039538287"/>
                    </a:ext>
                  </a:extLst>
                </a:gridCol>
              </a:tblGrid>
              <a:tr h="344926">
                <a:tc>
                  <a:txBody>
                    <a:bodyPr/>
                    <a:lstStyle/>
                    <a:p>
                      <a:r>
                        <a:rPr lang="en-IN" sz="700" dirty="0">
                          <a:solidFill>
                            <a:schemeClr val="bg1"/>
                          </a:solidFill>
                        </a:rPr>
                        <a:t>TITLE</a:t>
                      </a:r>
                    </a:p>
                  </a:txBody>
                  <a:tcPr marL="45720" marR="45720" marT="22860" marB="22860">
                    <a:solidFill>
                      <a:schemeClr val="bg1">
                        <a:lumMod val="50000"/>
                        <a:lumOff val="50000"/>
                      </a:schemeClr>
                    </a:solidFill>
                  </a:tcPr>
                </a:tc>
                <a:tc>
                  <a:txBody>
                    <a:bodyPr/>
                    <a:lstStyle/>
                    <a:p>
                      <a:r>
                        <a:rPr lang="en-IN" sz="700" dirty="0">
                          <a:solidFill>
                            <a:schemeClr val="bg1"/>
                          </a:solidFill>
                        </a:rPr>
                        <a:t>DATE OF PUBLICATION</a:t>
                      </a:r>
                    </a:p>
                  </a:txBody>
                  <a:tcPr marL="45720" marR="45720" marT="22860" marB="22860">
                    <a:solidFill>
                      <a:schemeClr val="bg1">
                        <a:lumMod val="50000"/>
                        <a:lumOff val="50000"/>
                      </a:schemeClr>
                    </a:solidFill>
                  </a:tcPr>
                </a:tc>
                <a:tc>
                  <a:txBody>
                    <a:bodyPr/>
                    <a:lstStyle/>
                    <a:p>
                      <a:r>
                        <a:rPr lang="en-IN" sz="700" dirty="0">
                          <a:solidFill>
                            <a:schemeClr val="bg1"/>
                          </a:solidFill>
                        </a:rPr>
                        <a:t>DATASET USED</a:t>
                      </a:r>
                    </a:p>
                  </a:txBody>
                  <a:tcPr marL="45720" marR="45720" marT="22860" marB="22860">
                    <a:solidFill>
                      <a:schemeClr val="bg1">
                        <a:lumMod val="50000"/>
                        <a:lumOff val="50000"/>
                      </a:schemeClr>
                    </a:solidFill>
                  </a:tcPr>
                </a:tc>
                <a:tc>
                  <a:txBody>
                    <a:bodyPr/>
                    <a:lstStyle/>
                    <a:p>
                      <a:r>
                        <a:rPr lang="en-IN" sz="700" dirty="0">
                          <a:solidFill>
                            <a:schemeClr val="bg1"/>
                          </a:solidFill>
                        </a:rPr>
                        <a:t>MODEL AND METRICS</a:t>
                      </a:r>
                    </a:p>
                  </a:txBody>
                  <a:tcPr marL="45720" marR="45720" marT="22860" marB="22860">
                    <a:solidFill>
                      <a:schemeClr val="bg1">
                        <a:lumMod val="50000"/>
                        <a:lumOff val="50000"/>
                      </a:schemeClr>
                    </a:solidFill>
                  </a:tcPr>
                </a:tc>
                <a:tc>
                  <a:txBody>
                    <a:bodyPr/>
                    <a:lstStyle/>
                    <a:p>
                      <a:r>
                        <a:rPr lang="en-IN" sz="700" dirty="0">
                          <a:solidFill>
                            <a:schemeClr val="bg1"/>
                          </a:solidFill>
                        </a:rPr>
                        <a:t>CHALLENGES and Contribution</a:t>
                      </a:r>
                    </a:p>
                  </a:txBody>
                  <a:tcPr marL="45720" marR="45720" marT="22860" marB="22860">
                    <a:solidFill>
                      <a:schemeClr val="bg1">
                        <a:lumMod val="50000"/>
                        <a:lumOff val="50000"/>
                      </a:schemeClr>
                    </a:solidFill>
                  </a:tcPr>
                </a:tc>
                <a:extLst>
                  <a:ext uri="{0D108BD9-81ED-4DB2-BD59-A6C34878D82A}">
                    <a16:rowId xmlns:a16="http://schemas.microsoft.com/office/drawing/2014/main" val="2117372254"/>
                  </a:ext>
                </a:extLst>
              </a:tr>
              <a:tr h="1371010">
                <a:tc>
                  <a:txBody>
                    <a:bodyPr/>
                    <a:lstStyle/>
                    <a:p>
                      <a:r>
                        <a:rPr lang="en-US" sz="700" dirty="0">
                          <a:solidFill>
                            <a:schemeClr val="bg1"/>
                          </a:solidFill>
                        </a:rPr>
                        <a:t>Machine Learning Based Solar Photovoltaic Power Forecasting: A Review and Comparison</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dirty="0">
                          <a:solidFill>
                            <a:schemeClr val="bg1"/>
                          </a:solidFill>
                        </a:rPr>
                        <a:t>24 April 2023</a:t>
                      </a:r>
                    </a:p>
                  </a:txBody>
                  <a:tcPr marL="45720" marR="45720" marT="22860" marB="22860">
                    <a:solidFill>
                      <a:schemeClr val="bg1">
                        <a:lumMod val="25000"/>
                        <a:lumOff val="75000"/>
                      </a:schemeClr>
                    </a:solidFill>
                  </a:tcPr>
                </a:tc>
                <a:tc>
                  <a:txBody>
                    <a:bodyPr/>
                    <a:lstStyle/>
                    <a:p>
                      <a:r>
                        <a:rPr lang="en-US" sz="700" dirty="0">
                          <a:solidFill>
                            <a:schemeClr val="bg1"/>
                          </a:solidFill>
                        </a:rPr>
                        <a:t>Solar PV power production dataset:</a:t>
                      </a:r>
                      <a:r>
                        <a:rPr lang="en-IN" sz="700" dirty="0">
                          <a:solidFill>
                            <a:schemeClr val="bg1"/>
                          </a:solidFill>
                        </a:rPr>
                        <a:t>Residential roof top </a:t>
                      </a:r>
                      <a:r>
                        <a:rPr lang="en-IN" sz="700" dirty="0" err="1">
                          <a:solidFill>
                            <a:schemeClr val="bg1"/>
                          </a:solidFill>
                        </a:rPr>
                        <a:t>pv</a:t>
                      </a:r>
                      <a:r>
                        <a:rPr lang="en-IN" sz="700" dirty="0">
                          <a:solidFill>
                            <a:schemeClr val="bg1"/>
                          </a:solidFill>
                        </a:rPr>
                        <a:t> production</a:t>
                      </a:r>
                      <a:br>
                        <a:rPr lang="en-IN" sz="700" dirty="0">
                          <a:solidFill>
                            <a:schemeClr val="bg1"/>
                          </a:solidFill>
                        </a:rPr>
                      </a:br>
                      <a:br>
                        <a:rPr lang="en-IN" sz="700" dirty="0">
                          <a:solidFill>
                            <a:schemeClr val="bg1"/>
                          </a:solidFill>
                        </a:rPr>
                      </a:br>
                      <a:r>
                        <a:rPr lang="en-IN" sz="700" dirty="0">
                          <a:solidFill>
                            <a:schemeClr val="bg1"/>
                          </a:solidFill>
                        </a:rPr>
                        <a:t>Meteorological dataset </a:t>
                      </a:r>
                      <a:r>
                        <a:rPr lang="en-IN" sz="700" dirty="0" err="1">
                          <a:solidFill>
                            <a:schemeClr val="bg1"/>
                          </a:solidFill>
                        </a:rPr>
                        <a:t>information:European</a:t>
                      </a:r>
                      <a:r>
                        <a:rPr lang="en-IN" sz="700" dirty="0">
                          <a:solidFill>
                            <a:schemeClr val="bg1"/>
                          </a:solidFill>
                        </a:rPr>
                        <a:t> canter for medium range weather forecast</a:t>
                      </a:r>
                    </a:p>
                    <a:p>
                      <a:endParaRPr lang="en-IN" sz="700" b="1" i="0" u="none" strike="noStrike" cap="none" dirty="0">
                        <a:solidFill>
                          <a:schemeClr val="bg1"/>
                        </a:solidFill>
                        <a:latin typeface="+mn-lt"/>
                        <a:ea typeface="+mn-ea"/>
                        <a:cs typeface="+mn-cs"/>
                        <a:sym typeface="Aria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b="0" dirty="0">
                          <a:solidFill>
                            <a:schemeClr val="bg1"/>
                          </a:solidFill>
                        </a:rPr>
                        <a:t>Mean Absolute Error (MAE)</a:t>
                      </a:r>
                    </a:p>
                    <a:p>
                      <a:r>
                        <a:rPr lang="en-US" sz="700" b="0" dirty="0">
                          <a:solidFill>
                            <a:schemeClr val="bg1"/>
                          </a:solidFill>
                        </a:rPr>
                        <a:t>Root Mean Squared Error (RMSE)</a:t>
                      </a:r>
                    </a:p>
                    <a:p>
                      <a:r>
                        <a:rPr lang="en-US" sz="700" b="0" dirty="0">
                          <a:solidFill>
                            <a:schemeClr val="bg1"/>
                          </a:solidFill>
                        </a:rPr>
                        <a:t>R-Squared (R² Score)</a:t>
                      </a:r>
                    </a:p>
                    <a:p>
                      <a:endParaRPr lang="en-US" sz="700" b="0" dirty="0">
                        <a:solidFill>
                          <a:schemeClr val="bg1"/>
                        </a:solidFill>
                      </a:endParaRPr>
                    </a:p>
                    <a:p>
                      <a:r>
                        <a:rPr lang="en-IN" sz="700" u="sng" dirty="0">
                          <a:solidFill>
                            <a:schemeClr val="bg1"/>
                          </a:solidFill>
                        </a:rPr>
                        <a:t>MODEL:</a:t>
                      </a:r>
                    </a:p>
                    <a:p>
                      <a:r>
                        <a:rPr lang="en-IN" sz="700" dirty="0">
                          <a:solidFill>
                            <a:schemeClr val="bg1"/>
                          </a:solidFill>
                        </a:rPr>
                        <a:t>Support Vector Machines (SVM)</a:t>
                      </a:r>
                      <a:br>
                        <a:rPr lang="en-IN" sz="700" dirty="0">
                          <a:solidFill>
                            <a:schemeClr val="bg1"/>
                          </a:solidFill>
                        </a:rPr>
                      </a:br>
                      <a:r>
                        <a:rPr lang="en-IN" sz="700" dirty="0">
                          <a:solidFill>
                            <a:schemeClr val="bg1"/>
                          </a:solidFill>
                        </a:rPr>
                        <a:t>Random forest</a:t>
                      </a:r>
                    </a:p>
                    <a:p>
                      <a:r>
                        <a:rPr lang="en-IN" sz="700" dirty="0">
                          <a:solidFill>
                            <a:schemeClr val="bg1"/>
                          </a:solidFill>
                        </a:rPr>
                        <a:t>Deep learning(ANN)</a:t>
                      </a:r>
                      <a:br>
                        <a:rPr lang="en-IN" sz="700" dirty="0">
                          <a:solidFill>
                            <a:schemeClr val="bg1"/>
                          </a:solidFill>
                        </a:rPr>
                      </a:br>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Challenges from the intermittent nature of solar energy due to weather variability, requiring high-quality, large datasets for accurate predictions.</a:t>
                      </a:r>
                    </a:p>
                    <a:p>
                      <a:r>
                        <a:rPr lang="en-US" sz="700" b="0" dirty="0">
                          <a:solidFill>
                            <a:schemeClr val="bg1"/>
                          </a:solidFill>
                        </a:rPr>
                        <a:t>Also, this paper focused more on summarizing other research and did not include a real case study or hands-on results</a:t>
                      </a:r>
                    </a:p>
                    <a:p>
                      <a:r>
                        <a:rPr lang="en-US" sz="700" b="0" u="sng" dirty="0">
                          <a:solidFill>
                            <a:schemeClr val="bg1"/>
                          </a:solidFill>
                        </a:rPr>
                        <a:t>Contribution:</a:t>
                      </a:r>
                    </a:p>
                    <a:p>
                      <a:r>
                        <a:rPr lang="en-US" sz="700" b="0" dirty="0">
                          <a:solidFill>
                            <a:schemeClr val="bg1"/>
                          </a:solidFill>
                        </a:rPr>
                        <a:t>The paper performs simulations of different ML methods and compares their forecasting accuracy and computational efficiency.</a:t>
                      </a:r>
                    </a:p>
                    <a:p>
                      <a:endParaRPr lang="en-US" sz="700" b="0"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1241807999"/>
                  </a:ext>
                </a:extLst>
              </a:tr>
              <a:tr h="1503688">
                <a:tc>
                  <a:txBody>
                    <a:bodyPr/>
                    <a:lstStyle/>
                    <a:p>
                      <a:r>
                        <a:rPr lang="en-US" sz="700" dirty="0">
                          <a:solidFill>
                            <a:schemeClr val="bg1"/>
                          </a:solidFill>
                        </a:rPr>
                        <a:t>Machine Learning based Solar PV Power Prediction</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IN" sz="900" b="0" i="0" kern="1200" dirty="0">
                          <a:solidFill>
                            <a:schemeClr val="bg1"/>
                          </a:solidFill>
                          <a:effectLst/>
                          <a:latin typeface="+mn-lt"/>
                          <a:ea typeface="+mn-ea"/>
                          <a:cs typeface="+mn-cs"/>
                        </a:rPr>
                        <a:t>22 September 2023</a:t>
                      </a:r>
                      <a:endParaRPr lang="en-IN" sz="700"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paper utilizes a solar photovoltaic (PV) power dataset collected from </a:t>
                      </a:r>
                      <a:r>
                        <a:rPr lang="en-US" sz="700" b="0" dirty="0" err="1">
                          <a:solidFill>
                            <a:schemeClr val="bg1"/>
                          </a:solidFill>
                        </a:rPr>
                        <a:t>kaggle</a:t>
                      </a:r>
                      <a:endParaRPr lang="en-IN" sz="700" b="0" dirty="0">
                        <a:solidFill>
                          <a:schemeClr val="bg1"/>
                        </a:solidFill>
                      </a:endParaRPr>
                    </a:p>
                  </a:txBody>
                  <a:tcPr marL="45720" marR="45720" marT="22860" marB="22860">
                    <a:solidFill>
                      <a:schemeClr val="bg1">
                        <a:lumMod val="10000"/>
                        <a:lumOff val="90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br>
                        <a:rPr lang="en-IN" sz="700" dirty="0">
                          <a:solidFill>
                            <a:schemeClr val="bg1"/>
                          </a:solidFill>
                        </a:rPr>
                      </a:br>
                      <a:endParaRPr lang="en-IN" sz="700"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a:solidFill>
                            <a:schemeClr val="bg1"/>
                          </a:solidFill>
                        </a:rPr>
                        <a:t>K-nearest neighbour</a:t>
                      </a:r>
                    </a:p>
                    <a:p>
                      <a:endParaRPr lang="en-IN" sz="700" u="sng" dirty="0">
                        <a:solidFill>
                          <a:schemeClr val="bg1"/>
                        </a:solidFill>
                      </a:endParaRPr>
                    </a:p>
                  </a:txBody>
                  <a:tcPr marL="45720" marR="45720" marT="22860" marB="22860">
                    <a:solidFill>
                      <a:schemeClr val="bg1">
                        <a:lumMod val="10000"/>
                        <a:lumOff val="90000"/>
                      </a:schemeClr>
                    </a:solidFill>
                  </a:tcPr>
                </a:tc>
                <a:tc>
                  <a:txBody>
                    <a:bodyPr/>
                    <a:lstStyle/>
                    <a:p>
                      <a:r>
                        <a:rPr lang="en-US" sz="700" b="0" dirty="0">
                          <a:solidFill>
                            <a:schemeClr val="bg1"/>
                          </a:solidFill>
                        </a:rPr>
                        <a:t>.The dataset used in the </a:t>
                      </a:r>
                      <a:r>
                        <a:rPr lang="en-US" sz="700" b="0" dirty="0" err="1">
                          <a:solidFill>
                            <a:schemeClr val="bg1"/>
                          </a:solidFill>
                        </a:rPr>
                        <a:t>papersmall</a:t>
                      </a:r>
                      <a:r>
                        <a:rPr lang="en-US" sz="700" b="0" dirty="0">
                          <a:solidFill>
                            <a:schemeClr val="bg1"/>
                          </a:solidFill>
                        </a:rPr>
                        <a:t>, the model might not work well for bigger solar plants</a:t>
                      </a:r>
                    </a:p>
                    <a:p>
                      <a:r>
                        <a:rPr lang="en-US" sz="700" b="0" dirty="0">
                          <a:solidFill>
                            <a:schemeClr val="bg1"/>
                          </a:solidFill>
                        </a:rPr>
                        <a:t> or longer time periods. </a:t>
                      </a:r>
                      <a:br>
                        <a:rPr lang="en-US" sz="700" b="0" dirty="0">
                          <a:solidFill>
                            <a:schemeClr val="bg1"/>
                          </a:solidFill>
                        </a:rPr>
                      </a:br>
                      <a:r>
                        <a:rPr lang="en-US" sz="700" b="0" dirty="0">
                          <a:solidFill>
                            <a:schemeClr val="bg1"/>
                          </a:solidFill>
                        </a:rPr>
                        <a:t>C</a:t>
                      </a:r>
                      <a:r>
                        <a:rPr lang="en-US" sz="700" b="0" u="sng" dirty="0">
                          <a:solidFill>
                            <a:schemeClr val="bg1"/>
                          </a:solidFill>
                        </a:rPr>
                        <a:t>ontribution-</a:t>
                      </a:r>
                      <a:r>
                        <a:rPr lang="en-US" sz="700" b="0" dirty="0">
                          <a:solidFill>
                            <a:schemeClr val="bg1"/>
                          </a:solidFill>
                        </a:rPr>
                        <a:t>This paper provides significant contributions to the field of solar photovoltaic (PV) power forecasting by leveraging machine learning (ML) techniques. </a:t>
                      </a:r>
                    </a:p>
                  </a:txBody>
                  <a:tcPr marL="45720" marR="45720" marT="22860" marB="22860">
                    <a:solidFill>
                      <a:schemeClr val="bg1">
                        <a:lumMod val="10000"/>
                        <a:lumOff val="90000"/>
                      </a:schemeClr>
                    </a:solidFill>
                  </a:tcPr>
                </a:tc>
                <a:extLst>
                  <a:ext uri="{0D108BD9-81ED-4DB2-BD59-A6C34878D82A}">
                    <a16:rowId xmlns:a16="http://schemas.microsoft.com/office/drawing/2014/main" val="2502762850"/>
                  </a:ext>
                </a:extLst>
              </a:tr>
              <a:tr h="1238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kern="1200" dirty="0">
                          <a:solidFill>
                            <a:schemeClr val="bg1"/>
                          </a:solidFill>
                          <a:effectLst/>
                          <a:latin typeface="+mn-lt"/>
                          <a:ea typeface="+mn-ea"/>
                          <a:cs typeface="+mn-cs"/>
                        </a:rPr>
                        <a:t>Application of Machine Learning Algorithms for Solar Power Forecasting in Sri Lanka</a:t>
                      </a:r>
                    </a:p>
                    <a:p>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900" b="0" i="0" kern="1200" dirty="0">
                          <a:solidFill>
                            <a:schemeClr val="bg1"/>
                          </a:solidFill>
                          <a:effectLst/>
                          <a:latin typeface="+mn-lt"/>
                          <a:ea typeface="+mn-ea"/>
                          <a:cs typeface="+mn-cs"/>
                        </a:rPr>
                        <a:t>22 November 2018</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US" sz="700" dirty="0">
                          <a:solidFill>
                            <a:schemeClr val="bg1"/>
                          </a:solidFill>
                        </a:rPr>
                        <a:t>data set is obtained from the </a:t>
                      </a:r>
                      <a:r>
                        <a:rPr lang="en-US" sz="700" dirty="0" err="1">
                          <a:solidFill>
                            <a:schemeClr val="bg1"/>
                          </a:solidFill>
                        </a:rPr>
                        <a:t>Buruthakanda</a:t>
                      </a:r>
                      <a:r>
                        <a:rPr lang="en-US" sz="700" dirty="0">
                          <a:solidFill>
                            <a:schemeClr val="bg1"/>
                          </a:solidFill>
                        </a:rPr>
                        <a:t> solar farm, Hambantota, Sri Lanka with the support of the Sustainable Energy Authority</a:t>
                      </a:r>
                      <a:endParaRPr lang="en-IN" sz="700" dirty="0">
                        <a:solidFill>
                          <a:schemeClr val="bg1"/>
                        </a:solidFill>
                      </a:endParaRPr>
                    </a:p>
                  </a:txBody>
                  <a:tcPr marL="45720" marR="45720" marT="22860" marB="22860">
                    <a:solidFill>
                      <a:schemeClr val="bg1">
                        <a:lumMod val="25000"/>
                        <a:lumOff val="75000"/>
                      </a:schemeClr>
                    </a:solidFill>
                  </a:tcPr>
                </a:tc>
                <a:tc>
                  <a:txBody>
                    <a:bodyPr/>
                    <a:lstStyle/>
                    <a:p>
                      <a:r>
                        <a:rPr lang="en-IN" sz="700" u="sng" dirty="0">
                          <a:solidFill>
                            <a:schemeClr val="bg1"/>
                          </a:solidFill>
                        </a:rPr>
                        <a:t>Metrics</a:t>
                      </a:r>
                    </a:p>
                    <a:p>
                      <a:r>
                        <a:rPr lang="en-US" sz="700" dirty="0">
                          <a:solidFill>
                            <a:schemeClr val="bg1"/>
                          </a:solidFill>
                        </a:rPr>
                        <a:t>Root Mean Squared Error (RMSE)</a:t>
                      </a:r>
                    </a:p>
                    <a:p>
                      <a:r>
                        <a:rPr lang="en-IN" sz="700" dirty="0">
                          <a:solidFill>
                            <a:schemeClr val="bg1"/>
                          </a:solidFill>
                        </a:rPr>
                        <a:t>Mean Absolute Error (MAE)</a:t>
                      </a:r>
                    </a:p>
                    <a:p>
                      <a:endParaRPr lang="en-IN" sz="700" u="sng" dirty="0">
                        <a:solidFill>
                          <a:schemeClr val="bg1"/>
                        </a:solidFill>
                      </a:endParaRPr>
                    </a:p>
                    <a:p>
                      <a:r>
                        <a:rPr lang="en-IN" sz="700" u="sng" dirty="0">
                          <a:solidFill>
                            <a:schemeClr val="bg1"/>
                          </a:solidFill>
                        </a:rPr>
                        <a:t>Model:</a:t>
                      </a:r>
                    </a:p>
                    <a:p>
                      <a:r>
                        <a:rPr lang="en-IN" sz="700" u="none" dirty="0">
                          <a:solidFill>
                            <a:schemeClr val="bg1"/>
                          </a:solidFill>
                        </a:rPr>
                        <a:t>Random forest</a:t>
                      </a:r>
                      <a:br>
                        <a:rPr lang="en-IN" sz="700" u="none" dirty="0">
                          <a:solidFill>
                            <a:schemeClr val="bg1"/>
                          </a:solidFill>
                        </a:rPr>
                      </a:br>
                      <a:r>
                        <a:rPr lang="en-IN" sz="700" u="none" dirty="0" err="1">
                          <a:solidFill>
                            <a:schemeClr val="bg1"/>
                          </a:solidFill>
                        </a:rPr>
                        <a:t>xg</a:t>
                      </a:r>
                      <a:r>
                        <a:rPr lang="en-IN" sz="700" u="none" dirty="0">
                          <a:solidFill>
                            <a:schemeClr val="bg1"/>
                          </a:solidFill>
                        </a:rPr>
                        <a:t> boost</a:t>
                      </a:r>
                      <a:br>
                        <a:rPr lang="en-IN" sz="700" u="none" dirty="0">
                          <a:solidFill>
                            <a:schemeClr val="bg1"/>
                          </a:solidFill>
                        </a:rPr>
                      </a:br>
                      <a:r>
                        <a:rPr lang="en-IN" sz="700" u="none" dirty="0" err="1">
                          <a:solidFill>
                            <a:schemeClr val="bg1"/>
                          </a:solidFill>
                        </a:rPr>
                        <a:t>svm</a:t>
                      </a:r>
                      <a:endParaRPr lang="en-IN" sz="700" u="none" dirty="0">
                        <a:solidFill>
                          <a:schemeClr val="bg1"/>
                        </a:solidFill>
                      </a:endParaRPr>
                    </a:p>
                    <a:p>
                      <a:endParaRPr lang="en-IN" sz="700" u="sng" dirty="0">
                        <a:solidFill>
                          <a:schemeClr val="bg1"/>
                        </a:solidFill>
                      </a:endParaRPr>
                    </a:p>
                  </a:txBody>
                  <a:tcPr marL="45720" marR="45720" marT="22860" marB="22860">
                    <a:solidFill>
                      <a:schemeClr val="bg1">
                        <a:lumMod val="25000"/>
                        <a:lumOff val="75000"/>
                      </a:schemeClr>
                    </a:solidFill>
                  </a:tcPr>
                </a:tc>
                <a:tc>
                  <a:txBody>
                    <a:bodyPr/>
                    <a:lstStyle/>
                    <a:p>
                      <a:r>
                        <a:rPr lang="en-US" sz="700" b="0" dirty="0">
                          <a:solidFill>
                            <a:schemeClr val="bg1"/>
                          </a:solidFill>
                        </a:rPr>
                        <a:t>These approaches failed to handle complex weather patterns and high-dimensional data effectively.</a:t>
                      </a:r>
                      <a:br>
                        <a:rPr lang="en-US" sz="700" b="0" dirty="0">
                          <a:solidFill>
                            <a:schemeClr val="bg1"/>
                          </a:solidFill>
                        </a:rPr>
                      </a:br>
                      <a:r>
                        <a:rPr lang="en-US" sz="700" b="0" u="sng" dirty="0">
                          <a:solidFill>
                            <a:schemeClr val="bg1"/>
                          </a:solidFill>
                        </a:rPr>
                        <a:t>Contribution:</a:t>
                      </a:r>
                    </a:p>
                    <a:p>
                      <a:r>
                        <a:rPr lang="en-US" sz="700" b="0" dirty="0">
                          <a:solidFill>
                            <a:schemeClr val="bg1"/>
                          </a:solidFill>
                        </a:rPr>
                        <a:t>The findings contribute to more reliable and accurate solar energy prediction models for renewable energy integration</a:t>
                      </a:r>
                      <a:r>
                        <a:rPr lang="en-US" sz="700" dirty="0">
                          <a:solidFill>
                            <a:schemeClr val="bg1"/>
                          </a:solidFill>
                        </a:rPr>
                        <a:t>.</a:t>
                      </a:r>
                      <a:endParaRPr lang="en-IN" sz="700" u="sng" dirty="0">
                        <a:solidFill>
                          <a:schemeClr val="bg1"/>
                        </a:solidFill>
                      </a:endParaRPr>
                    </a:p>
                  </a:txBody>
                  <a:tcPr marL="45720" marR="45720" marT="22860" marB="22860">
                    <a:solidFill>
                      <a:schemeClr val="bg1">
                        <a:lumMod val="25000"/>
                        <a:lumOff val="75000"/>
                      </a:schemeClr>
                    </a:solidFill>
                  </a:tcPr>
                </a:tc>
                <a:extLst>
                  <a:ext uri="{0D108BD9-81ED-4DB2-BD59-A6C34878D82A}">
                    <a16:rowId xmlns:a16="http://schemas.microsoft.com/office/drawing/2014/main" val="2743753032"/>
                  </a:ext>
                </a:extLst>
              </a:tr>
            </a:tbl>
          </a:graphicData>
        </a:graphic>
      </p:graphicFrame>
    </p:spTree>
    <p:extLst>
      <p:ext uri="{BB962C8B-B14F-4D97-AF65-F5344CB8AC3E}">
        <p14:creationId xmlns:p14="http://schemas.microsoft.com/office/powerpoint/2010/main" val="4313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5B0-3DB0-2EA3-BADF-EAD2FC35B7BB}"/>
              </a:ext>
            </a:extLst>
          </p:cNvPr>
          <p:cNvSpPr>
            <a:spLocks noGrp="1"/>
          </p:cNvSpPr>
          <p:nvPr>
            <p:ph type="title"/>
          </p:nvPr>
        </p:nvSpPr>
        <p:spPr/>
        <p:txBody>
          <a:bodyPr/>
          <a:lstStyle/>
          <a:p>
            <a:r>
              <a:rPr lang="en-IN" dirty="0"/>
              <a:t>OVERVIEW OF DATASET</a:t>
            </a:r>
          </a:p>
        </p:txBody>
      </p:sp>
      <p:sp>
        <p:nvSpPr>
          <p:cNvPr id="3" name="Text Placeholder 2">
            <a:extLst>
              <a:ext uri="{FF2B5EF4-FFF2-40B4-BE49-F238E27FC236}">
                <a16:creationId xmlns:a16="http://schemas.microsoft.com/office/drawing/2014/main" id="{C154096B-E1B6-1D2E-3234-158732199B33}"/>
              </a:ext>
            </a:extLst>
          </p:cNvPr>
          <p:cNvSpPr>
            <a:spLocks noGrp="1"/>
          </p:cNvSpPr>
          <p:nvPr>
            <p:ph type="body" idx="1"/>
          </p:nvPr>
        </p:nvSpPr>
        <p:spPr>
          <a:xfrm>
            <a:off x="238539" y="1073425"/>
            <a:ext cx="8539701" cy="3845799"/>
          </a:xfrm>
        </p:spPr>
        <p:txBody>
          <a:bodyPr/>
          <a:lstStyle/>
          <a:p>
            <a:pPr algn="l"/>
            <a:r>
              <a:rPr lang="en-US" sz="1600" dirty="0"/>
              <a:t>We will be analyzing the data of the production of solar energy from 2 solar plants in </a:t>
            </a:r>
            <a:r>
              <a:rPr lang="en-US" sz="1600" dirty="0" err="1"/>
              <a:t>india</a:t>
            </a:r>
            <a:r>
              <a:rPr lang="en-US" sz="1600" dirty="0"/>
              <a:t> over 34 days .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r>
              <a:rPr lang="en-US" sz="1600" b="0" i="0" u="none" strike="noStrike" baseline="0" dirty="0">
                <a:latin typeface="NimbusRomNo9L-Regu"/>
              </a:rPr>
              <a:t> Unlike other studies that use complex models or limited data, our approach is </a:t>
            </a:r>
            <a:r>
              <a:rPr lang="en-US" sz="1600" b="0" i="0" u="none" strike="noStrike" baseline="0" dirty="0" err="1">
                <a:latin typeface="NimbusRomNo9L-Regu"/>
              </a:rPr>
              <a:t>simple,practical</a:t>
            </a:r>
            <a:r>
              <a:rPr lang="en-US" sz="1600" b="0" i="0" u="none" strike="noStrike" baseline="0" dirty="0">
                <a:latin typeface="NimbusRomNo9L-Regu"/>
              </a:rPr>
              <a:t>, and uses open data.</a:t>
            </a:r>
            <a:endParaRPr lang="en-IN" sz="1600" dirty="0"/>
          </a:p>
        </p:txBody>
      </p:sp>
      <p:pic>
        <p:nvPicPr>
          <p:cNvPr id="5" name="Picture 4">
            <a:extLst>
              <a:ext uri="{FF2B5EF4-FFF2-40B4-BE49-F238E27FC236}">
                <a16:creationId xmlns:a16="http://schemas.microsoft.com/office/drawing/2014/main" id="{7CF42C26-6BDC-346D-9FCA-256A294A3CFD}"/>
              </a:ext>
            </a:extLst>
          </p:cNvPr>
          <p:cNvPicPr>
            <a:picLocks noChangeAspect="1"/>
          </p:cNvPicPr>
          <p:nvPr/>
        </p:nvPicPr>
        <p:blipFill>
          <a:blip r:embed="rId2"/>
          <a:stretch>
            <a:fillRect/>
          </a:stretch>
        </p:blipFill>
        <p:spPr>
          <a:xfrm>
            <a:off x="2956560" y="2829809"/>
            <a:ext cx="4119312" cy="2089415"/>
          </a:xfrm>
          <a:prstGeom prst="rect">
            <a:avLst/>
          </a:prstGeom>
        </p:spPr>
      </p:pic>
    </p:spTree>
    <p:extLst>
      <p:ext uri="{BB962C8B-B14F-4D97-AF65-F5344CB8AC3E}">
        <p14:creationId xmlns:p14="http://schemas.microsoft.com/office/powerpoint/2010/main" val="407306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7625-5B7C-1B04-4DAB-DCB9CC9D27C5}"/>
              </a:ext>
            </a:extLst>
          </p:cNvPr>
          <p:cNvSpPr>
            <a:spLocks noGrp="1"/>
          </p:cNvSpPr>
          <p:nvPr>
            <p:ph type="title"/>
          </p:nvPr>
        </p:nvSpPr>
        <p:spPr/>
        <p:txBody>
          <a:bodyPr/>
          <a:lstStyle/>
          <a:p>
            <a:r>
              <a:rPr lang="en-US" sz="1800" b="1" u="sng" dirty="0">
                <a:solidFill>
                  <a:srgbClr val="FFFFFF"/>
                </a:solidFill>
                <a:latin typeface="Be Vietnam Ultra-Bold"/>
                <a:ea typeface="Be Vietnam Ultra-Bold"/>
                <a:cs typeface="Be Vietnam Ultra-Bold"/>
                <a:sym typeface="Be Vietnam Ultra-Bold"/>
              </a:rPr>
              <a:t>FEATURES IN POWER GENERATION DATASET IN PLANT 1 AND 2 </a:t>
            </a:r>
            <a:br>
              <a:rPr lang="en-US" sz="1800" b="1" u="sng" dirty="0">
                <a:solidFill>
                  <a:srgbClr val="FFFFFF"/>
                </a:solidFill>
                <a:latin typeface="Be Vietnam Ultra-Bold"/>
                <a:ea typeface="Be Vietnam Ultra-Bold"/>
                <a:cs typeface="Be Vietnam Ultra-Bold"/>
                <a:sym typeface="Be Vietnam Ultra-Bold"/>
              </a:rPr>
            </a:br>
            <a:endParaRPr lang="en-IN" sz="1800" dirty="0"/>
          </a:p>
        </p:txBody>
      </p:sp>
      <p:sp>
        <p:nvSpPr>
          <p:cNvPr id="3" name="Text Placeholder 2">
            <a:extLst>
              <a:ext uri="{FF2B5EF4-FFF2-40B4-BE49-F238E27FC236}">
                <a16:creationId xmlns:a16="http://schemas.microsoft.com/office/drawing/2014/main" id="{0DE9D699-4FC4-9DCF-2A48-3C01CFE5D4AA}"/>
              </a:ext>
            </a:extLst>
          </p:cNvPr>
          <p:cNvSpPr>
            <a:spLocks noGrp="1"/>
          </p:cNvSpPr>
          <p:nvPr>
            <p:ph type="body" idx="1"/>
          </p:nvPr>
        </p:nvSpPr>
        <p:spPr>
          <a:xfrm>
            <a:off x="713225" y="941525"/>
            <a:ext cx="6562200" cy="3523795"/>
          </a:xfrm>
        </p:spPr>
        <p:txBody>
          <a:bodyPr/>
          <a:lstStyle/>
          <a:p>
            <a:r>
              <a:rPr lang="en-US" sz="1600" b="1" u="sng" dirty="0">
                <a:solidFill>
                  <a:srgbClr val="FFFFFF"/>
                </a:solidFill>
                <a:latin typeface="Be Vietnam"/>
                <a:ea typeface="Be Vietnam"/>
                <a:cs typeface="Be Vietnam"/>
                <a:sym typeface="Be Vietnam"/>
              </a:rPr>
              <a:t>DATE_TIME</a:t>
            </a:r>
            <a:r>
              <a:rPr lang="en-US" sz="1600" u="sng" dirty="0">
                <a:solidFill>
                  <a:srgbClr val="FFFFFF"/>
                </a:solidFill>
                <a:latin typeface="Be Vietnam"/>
                <a:ea typeface="Be Vietnam"/>
                <a:cs typeface="Be Vietnam"/>
                <a:sym typeface="Be Vietnam"/>
              </a:rPr>
              <a:t>: </a:t>
            </a:r>
            <a:r>
              <a:rPr lang="en-US" sz="1600" dirty="0">
                <a:solidFill>
                  <a:srgbClr val="FFFFFF"/>
                </a:solidFill>
                <a:latin typeface="Be Vietnam"/>
                <a:ea typeface="Be Vietnam"/>
                <a:cs typeface="Be Vietnam"/>
                <a:sym typeface="Be Vietnam"/>
              </a:rPr>
              <a:t>Date and time for each observation. Observations recorded at 15 minute intervals</a:t>
            </a:r>
            <a:r>
              <a:rPr lang="en-US" sz="1800" dirty="0">
                <a:solidFill>
                  <a:srgbClr val="FFFFFF"/>
                </a:solidFill>
                <a:latin typeface="Be Vietnam"/>
                <a:ea typeface="Be Vietnam"/>
                <a:cs typeface="Be Vietnam"/>
                <a:sym typeface="Be Vietnam"/>
              </a:rPr>
              <a:t>. </a:t>
            </a:r>
          </a:p>
          <a:p>
            <a:r>
              <a:rPr lang="en-US" sz="1800" b="1" u="sng" dirty="0">
                <a:solidFill>
                  <a:srgbClr val="FFFFFF"/>
                </a:solidFill>
                <a:latin typeface="Be Vietnam"/>
                <a:ea typeface="Be Vietnam"/>
                <a:cs typeface="Be Vietnam"/>
                <a:sym typeface="Be Vietnam"/>
              </a:rPr>
              <a:t>PLANT_ID: </a:t>
            </a:r>
            <a:r>
              <a:rPr lang="en-US" sz="1800" dirty="0">
                <a:solidFill>
                  <a:srgbClr val="FFFFFF"/>
                </a:solidFill>
                <a:latin typeface="Be Vietnam"/>
                <a:ea typeface="Be Vietnam"/>
                <a:cs typeface="Be Vietnam"/>
                <a:sym typeface="Be Vietnam"/>
              </a:rPr>
              <a:t>this will be common for the entire file.</a:t>
            </a:r>
          </a:p>
          <a:p>
            <a:r>
              <a:rPr lang="en-US" sz="1800" b="1" u="sng" dirty="0">
                <a:solidFill>
                  <a:srgbClr val="FFFFFF"/>
                </a:solidFill>
                <a:latin typeface="Be Vietnam"/>
                <a:ea typeface="Be Vietnam"/>
                <a:cs typeface="Be Vietnam"/>
                <a:sym typeface="Be Vietnam"/>
              </a:rPr>
              <a:t>SOURCE_KEY: </a:t>
            </a:r>
            <a:r>
              <a:rPr lang="en-US" sz="1800" dirty="0">
                <a:solidFill>
                  <a:srgbClr val="FFFFFF"/>
                </a:solidFill>
                <a:latin typeface="Be Vietnam"/>
                <a:ea typeface="Be Vietnam"/>
                <a:cs typeface="Be Vietnam"/>
                <a:sym typeface="Be Vietnam"/>
              </a:rPr>
              <a:t>Source key in this file stands for the inverter id. </a:t>
            </a:r>
          </a:p>
          <a:p>
            <a:r>
              <a:rPr lang="en-US" sz="1800" b="1" u="sng" dirty="0">
                <a:solidFill>
                  <a:srgbClr val="FFFFFF"/>
                </a:solidFill>
                <a:latin typeface="Be Vietnam"/>
                <a:ea typeface="Be Vietnam"/>
                <a:cs typeface="Be Vietnam"/>
                <a:sym typeface="Be Vietnam"/>
              </a:rPr>
              <a:t>DC_POWER: </a:t>
            </a:r>
            <a:r>
              <a:rPr lang="en-US" sz="1800" dirty="0">
                <a:solidFill>
                  <a:srgbClr val="FFFFFF"/>
                </a:solidFill>
                <a:latin typeface="Be Vietnam"/>
                <a:ea typeface="Be Vietnam"/>
                <a:cs typeface="Be Vietnam"/>
                <a:sym typeface="Be Vietnam"/>
              </a:rPr>
              <a:t>Amount of DC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 15 minute interval. Units - kW. </a:t>
            </a:r>
          </a:p>
          <a:p>
            <a:r>
              <a:rPr lang="en-US" sz="1800" b="1" u="sng" dirty="0">
                <a:solidFill>
                  <a:srgbClr val="FFFFFF"/>
                </a:solidFill>
                <a:latin typeface="Be Vietnam"/>
                <a:ea typeface="Be Vietnam"/>
                <a:cs typeface="Be Vietnam"/>
                <a:sym typeface="Be Vietnam"/>
              </a:rPr>
              <a:t>AC_POWER: </a:t>
            </a:r>
            <a:r>
              <a:rPr lang="en-US" sz="1800" dirty="0">
                <a:solidFill>
                  <a:srgbClr val="FFFFFF"/>
                </a:solidFill>
                <a:latin typeface="Be Vietnam"/>
                <a:ea typeface="Be Vietnam"/>
                <a:cs typeface="Be Vietnam"/>
                <a:sym typeface="Be Vietnam"/>
              </a:rPr>
              <a:t>Amount of AC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this15 minute interval. Units – Kw</a:t>
            </a:r>
          </a:p>
          <a:p>
            <a:r>
              <a:rPr lang="en-US" sz="1800" b="1" u="sng" dirty="0">
                <a:solidFill>
                  <a:srgbClr val="FFFFFF"/>
                </a:solidFill>
                <a:latin typeface="Be Vietnam"/>
                <a:ea typeface="Be Vietnam"/>
                <a:cs typeface="Be Vietnam"/>
                <a:sym typeface="Be Vietnam"/>
              </a:rPr>
              <a:t>TOTAL_YIELD</a:t>
            </a:r>
            <a:r>
              <a:rPr lang="en-US" sz="1800" u="sng" dirty="0">
                <a:solidFill>
                  <a:srgbClr val="FFFFFF"/>
                </a:solidFill>
                <a:latin typeface="Be Vietnam"/>
                <a:ea typeface="Be Vietnam"/>
                <a:cs typeface="Be Vietnam"/>
                <a:sym typeface="Be Vietnam"/>
              </a:rPr>
              <a:t>: </a:t>
            </a:r>
            <a:r>
              <a:rPr lang="en-US" sz="1800" dirty="0">
                <a:solidFill>
                  <a:srgbClr val="FFFFFF"/>
                </a:solidFill>
                <a:latin typeface="Be Vietnam"/>
                <a:ea typeface="Be Vietnam"/>
                <a:cs typeface="Be Vietnam"/>
                <a:sym typeface="Be Vietnam"/>
              </a:rPr>
              <a:t>This is the total yield for the inverter till that point in time.</a:t>
            </a:r>
          </a:p>
          <a:p>
            <a:pPr marL="114300" indent="0">
              <a:buNone/>
            </a:pPr>
            <a:r>
              <a:rPr lang="en-US" sz="1800" dirty="0">
                <a:solidFill>
                  <a:srgbClr val="FFFFFF"/>
                </a:solidFill>
                <a:latin typeface="Be Vietnam"/>
                <a:ea typeface="Be Vietnam"/>
                <a:cs typeface="Be Vietnam"/>
                <a:sym typeface="Be Vietnam"/>
              </a:rPr>
              <a:t> </a:t>
            </a:r>
          </a:p>
          <a:p>
            <a:pPr marL="114300" indent="0">
              <a:buNone/>
            </a:pPr>
            <a:endParaRPr lang="en-US" sz="1800" dirty="0">
              <a:solidFill>
                <a:srgbClr val="FFFFFF"/>
              </a:solidFill>
              <a:latin typeface="Be Vietnam"/>
              <a:ea typeface="Be Vietnam"/>
              <a:cs typeface="Be Vietnam"/>
              <a:sym typeface="Be Vietnam"/>
            </a:endParaRPr>
          </a:p>
          <a:p>
            <a:endParaRPr lang="en-IN" dirty="0"/>
          </a:p>
        </p:txBody>
      </p:sp>
    </p:spTree>
    <p:extLst>
      <p:ext uri="{BB962C8B-B14F-4D97-AF65-F5344CB8AC3E}">
        <p14:creationId xmlns:p14="http://schemas.microsoft.com/office/powerpoint/2010/main" val="2301175347"/>
      </p:ext>
    </p:extLst>
  </p:cSld>
  <p:clrMapOvr>
    <a:masterClrMapping/>
  </p:clrMapOvr>
</p:sld>
</file>

<file path=ppt/theme/theme1.xml><?xml version="1.0" encoding="utf-8"?>
<a:theme xmlns:a="http://schemas.openxmlformats.org/drawingml/2006/main" name="Solar Panel Project Proposal XL by Slidesgo">
  <a:themeElements>
    <a:clrScheme name="Simple Light">
      <a:dk1>
        <a:srgbClr val="F3F3F3"/>
      </a:dk1>
      <a:lt1>
        <a:srgbClr val="010203"/>
      </a:lt1>
      <a:dk2>
        <a:srgbClr val="B7B7B7"/>
      </a:dk2>
      <a:lt2>
        <a:srgbClr val="2B2929"/>
      </a:lt2>
      <a:accent1>
        <a:srgbClr val="FFFFFF"/>
      </a:accent1>
      <a:accent2>
        <a:srgbClr val="666666"/>
      </a:accent2>
      <a:accent3>
        <a:srgbClr val="FFFFFF"/>
      </a:accent3>
      <a:accent4>
        <a:srgbClr val="FFFFFF"/>
      </a:accent4>
      <a:accent5>
        <a:srgbClr val="FFFFFF"/>
      </a:accent5>
      <a:accent6>
        <a:srgbClr val="FFFFFF"/>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TotalTime>
  <Words>2913</Words>
  <Application>Microsoft Office PowerPoint</Application>
  <PresentationFormat>On-screen Show (16:9)</PresentationFormat>
  <Paragraphs>196</Paragraphs>
  <Slides>28</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Canva Sans</vt:lpstr>
      <vt:lpstr>Wide Latin</vt:lpstr>
      <vt:lpstr>Inter</vt:lpstr>
      <vt:lpstr>Canva Sans Bold</vt:lpstr>
      <vt:lpstr>Orbitron</vt:lpstr>
      <vt:lpstr>Lato</vt:lpstr>
      <vt:lpstr>WildWest</vt:lpstr>
      <vt:lpstr>Rajdhani</vt:lpstr>
      <vt:lpstr>Be Vietnam Ultra-Bold</vt:lpstr>
      <vt:lpstr>NimbusRomNo9L-Regu</vt:lpstr>
      <vt:lpstr>Canva Sans Medium</vt:lpstr>
      <vt:lpstr>Neue Machina Ultra-Bold</vt:lpstr>
      <vt:lpstr>Arial</vt:lpstr>
      <vt:lpstr>Be Vietnam</vt:lpstr>
      <vt:lpstr>Solar Panel Project Proposal XL by Slidesgo</vt:lpstr>
      <vt:lpstr>AI-Based Solar Power Forecasting </vt:lpstr>
      <vt:lpstr>OBJECTIVES</vt:lpstr>
      <vt:lpstr>INTRODUCTION</vt:lpstr>
      <vt:lpstr>About PV solar power plant</vt:lpstr>
      <vt:lpstr>PowerPoint Presentation</vt:lpstr>
      <vt:lpstr>PROBLEM GETTING SOLVED</vt:lpstr>
      <vt:lpstr>PowerPoint Presentation</vt:lpstr>
      <vt:lpstr>OVERVIEW OF DATASET</vt:lpstr>
      <vt:lpstr>FEATURES IN POWER GENERATION DATASET IN PLANT 1 AND 2  </vt:lpstr>
      <vt:lpstr>FEATURES IN WEATHER SENSOR DATASET IN PLANT 1 AND 2 </vt:lpstr>
      <vt:lpstr>BLOCK DIAGRAM</vt:lpstr>
      <vt:lpstr>METHODOLOGY</vt:lpstr>
      <vt:lpstr>PowerPoint Presentation</vt:lpstr>
      <vt:lpstr>MODEL SELECTION</vt:lpstr>
      <vt:lpstr>MODEL SELECTION</vt:lpstr>
      <vt:lpstr>METRICS</vt:lpstr>
      <vt:lpstr>MEAN ABSOLUTE ERROR (MAE)</vt:lpstr>
      <vt:lpstr>INPUT FROM USER</vt:lpstr>
      <vt:lpstr>ACTUAL VS PREDICTED AC VALUES</vt:lpstr>
      <vt:lpstr>PowerPoint Presentation</vt:lpstr>
      <vt:lpstr>RESULT AND ANALYSIS</vt:lpstr>
      <vt:lpstr>LSTM</vt:lpstr>
      <vt:lpstr>PowerPoint Presentation</vt:lpstr>
      <vt:lpstr>IMPLEMENTATION</vt:lpstr>
      <vt:lpstr>HISTORICAL COMPARISON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Ramkumar K R</dc:creator>
  <cp:lastModifiedBy>Ramkumar K R</cp:lastModifiedBy>
  <cp:revision>37</cp:revision>
  <dcterms:modified xsi:type="dcterms:W3CDTF">2025-04-23T00:24:55Z</dcterms:modified>
</cp:coreProperties>
</file>